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60" r:id="rId1"/>
  </p:sldMasterIdLst>
  <p:notesMasterIdLst>
    <p:notesMasterId r:id="rId34"/>
  </p:notesMasterIdLst>
  <p:sldIdLst>
    <p:sldId id="281" r:id="rId2"/>
    <p:sldId id="487" r:id="rId3"/>
    <p:sldId id="488" r:id="rId4"/>
    <p:sldId id="489" r:id="rId5"/>
    <p:sldId id="490" r:id="rId6"/>
    <p:sldId id="491" r:id="rId7"/>
    <p:sldId id="456" r:id="rId8"/>
    <p:sldId id="457" r:id="rId9"/>
    <p:sldId id="460" r:id="rId10"/>
    <p:sldId id="458" r:id="rId11"/>
    <p:sldId id="459" r:id="rId12"/>
    <p:sldId id="461" r:id="rId13"/>
    <p:sldId id="462" r:id="rId14"/>
    <p:sldId id="463" r:id="rId15"/>
    <p:sldId id="464" r:id="rId16"/>
    <p:sldId id="466" r:id="rId17"/>
    <p:sldId id="467" r:id="rId18"/>
    <p:sldId id="469" r:id="rId19"/>
    <p:sldId id="470" r:id="rId20"/>
    <p:sldId id="471" r:id="rId21"/>
    <p:sldId id="486" r:id="rId22"/>
    <p:sldId id="473" r:id="rId23"/>
    <p:sldId id="472" r:id="rId24"/>
    <p:sldId id="474" r:id="rId25"/>
    <p:sldId id="475" r:id="rId26"/>
    <p:sldId id="476" r:id="rId27"/>
    <p:sldId id="479" r:id="rId28"/>
    <p:sldId id="480" r:id="rId29"/>
    <p:sldId id="481" r:id="rId30"/>
    <p:sldId id="483" r:id="rId31"/>
    <p:sldId id="484" r:id="rId32"/>
    <p:sldId id="416" r:id="rId33"/>
  </p:sldIdLst>
  <p:sldSz cx="9144000" cy="6858000" type="screen4x3"/>
  <p:notesSz cx="6858000" cy="9144000"/>
  <p:embeddedFontLst>
    <p:embeddedFont>
      <p:font typeface="GyeonggiTitleOTF Medium" panose="02020603020101020101" pitchFamily="18" charset="-127"/>
      <p:regular r:id="rId35"/>
      <p:bold r:id="rId36"/>
      <p:italic r:id="rId37"/>
      <p:boldItalic r:id="rId38"/>
    </p:embeddedFont>
    <p:embeddedFont>
      <p:font typeface="GyeonggiTitleOTF Medium" panose="02020603020101020101" pitchFamily="18" charset="-127"/>
      <p:regular r:id="rId35"/>
      <p:bold r:id="rId36"/>
      <p:italic r:id="rId37"/>
      <p:boldItalic r:id="rId38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285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937" autoAdjust="0"/>
    <p:restoredTop sz="96197"/>
  </p:normalViewPr>
  <p:slideViewPr>
    <p:cSldViewPr snapToGrid="0">
      <p:cViewPr varScale="1">
        <p:scale>
          <a:sx n="124" d="100"/>
          <a:sy n="124" d="100"/>
        </p:scale>
        <p:origin x="1376" y="168"/>
      </p:cViewPr>
      <p:guideLst>
        <p:guide orient="horz" pos="2183"/>
        <p:guide pos="285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GyeonggiTitleOTF Medium" panose="02020603020101020101" pitchFamily="18" charset="-127"/>
              </a:defRPr>
            </a:lvl1pPr>
          </a:lstStyle>
          <a:p>
            <a:endParaRPr kumimoji="1" lang="ko-Kore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GyeonggiTitleOTF Medium" panose="02020603020101020101" pitchFamily="18" charset="-127"/>
              </a:defRPr>
            </a:lvl1pPr>
          </a:lstStyle>
          <a:p>
            <a:fld id="{4E7E67DA-0D19-E746-AC67-3D263D67A4FB}" type="datetimeFigureOut">
              <a:rPr kumimoji="1" lang="ko-Kore-KR" altLang="en-US" smtClean="0"/>
              <a:pPr/>
              <a:t>2023. 7. 12.</a:t>
            </a:fld>
            <a:endParaRPr kumimoji="1" lang="ko-Kore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 dirty="0"/>
              <a:t>마스터 텍스트 스타일을 편집하려면 클릭</a:t>
            </a:r>
          </a:p>
          <a:p>
            <a:pPr lvl="1"/>
            <a:r>
              <a:rPr kumimoji="1" lang="ko-KR" altLang="en-US" dirty="0"/>
              <a:t>두 번째 수준</a:t>
            </a:r>
          </a:p>
          <a:p>
            <a:pPr lvl="2"/>
            <a:r>
              <a:rPr kumimoji="1" lang="ko-KR" altLang="en-US" dirty="0"/>
              <a:t>세 번째 수준</a:t>
            </a:r>
          </a:p>
          <a:p>
            <a:pPr lvl="3"/>
            <a:r>
              <a:rPr kumimoji="1" lang="ko-KR" altLang="en-US" dirty="0"/>
              <a:t>네 번째 수준</a:t>
            </a:r>
          </a:p>
          <a:p>
            <a:pPr lvl="4"/>
            <a:r>
              <a:rPr kumimoji="1" lang="ko-KR" altLang="en-US" dirty="0"/>
              <a:t>다섯 번째 수준</a:t>
            </a:r>
            <a:endParaRPr kumimoji="1" lang="ko-Kore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GyeonggiTitleOTF Medium" panose="02020603020101020101" pitchFamily="18" charset="-127"/>
              </a:defRPr>
            </a:lvl1pPr>
          </a:lstStyle>
          <a:p>
            <a:endParaRPr kumimoji="1" lang="ko-Kore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GyeonggiTitleOTF Medium" panose="02020603020101020101" pitchFamily="18" charset="-127"/>
              </a:defRPr>
            </a:lvl1pPr>
          </a:lstStyle>
          <a:p>
            <a:fld id="{234CA8CE-722C-C442-8664-4A3D4F9859B1}" type="slidenum">
              <a:rPr kumimoji="1" lang="ko-Kore-KR" altLang="en-US" smtClean="0"/>
              <a:pPr/>
              <a:t>‹#›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3388324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GyeonggiTitleOTF Medium" panose="02020603020101020101" pitchFamily="18" charset="-127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GyeonggiTitleOTF Medium" panose="02020603020101020101" pitchFamily="18" charset="-127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GyeonggiTitleOTF Medium" panose="02020603020101020101" pitchFamily="18" charset="-127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GyeonggiTitleOTF Medium" panose="02020603020101020101" pitchFamily="18" charset="-127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GyeonggiTitleOTF Medium" panose="02020603020101020101" pitchFamily="18" charset="-127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CA8CE-722C-C442-8664-4A3D4F9859B1}" type="slidenum">
              <a:rPr kumimoji="1" lang="ko-Kore-KR" altLang="en-US" smtClean="0"/>
              <a:t>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248589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CA8CE-722C-C442-8664-4A3D4F9859B1}" type="slidenum">
              <a:rPr kumimoji="1" lang="ko-Kore-KR" altLang="en-US" smtClean="0"/>
              <a:t>11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431725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" altLang="ko-Kore-KR" dirty="0"/>
              <a:t>https://</a:t>
            </a:r>
            <a:r>
              <a:rPr kumimoji="1" lang="en" altLang="ko-Kore-KR" dirty="0" err="1"/>
              <a:t>huggingface.co</a:t>
            </a:r>
            <a:r>
              <a:rPr kumimoji="1" lang="en" altLang="ko-Kore-KR" dirty="0"/>
              <a:t>/docs/</a:t>
            </a:r>
            <a:r>
              <a:rPr kumimoji="1" lang="en" altLang="ko-Kore-KR" dirty="0" err="1"/>
              <a:t>peft</a:t>
            </a:r>
            <a:r>
              <a:rPr kumimoji="1" lang="en" altLang="ko-Kore-KR" dirty="0"/>
              <a:t>/main/</a:t>
            </a:r>
            <a:r>
              <a:rPr kumimoji="1" lang="en" altLang="ko-Kore-KR" dirty="0" err="1"/>
              <a:t>en</a:t>
            </a:r>
            <a:r>
              <a:rPr kumimoji="1" lang="en" altLang="ko-Kore-KR" dirty="0"/>
              <a:t>/</a:t>
            </a:r>
            <a:r>
              <a:rPr kumimoji="1" lang="en" altLang="ko-Kore-KR" dirty="0" err="1"/>
              <a:t>package_reference</a:t>
            </a:r>
            <a:r>
              <a:rPr kumimoji="1" lang="en" altLang="ko-Kore-KR" dirty="0"/>
              <a:t>/</a:t>
            </a:r>
            <a:r>
              <a:rPr kumimoji="1" lang="en" altLang="ko-Kore-KR" dirty="0" err="1"/>
              <a:t>tuners#peft.LoraConfig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CA8CE-722C-C442-8664-4A3D4F9859B1}" type="slidenum">
              <a:rPr kumimoji="1" lang="ko-Kore-KR" altLang="en-US" smtClean="0"/>
              <a:t>12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829246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CA8CE-722C-C442-8664-4A3D4F9859B1}" type="slidenum">
              <a:rPr kumimoji="1" lang="ko-Kore-KR" altLang="en-US" smtClean="0"/>
              <a:t>13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689322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CA8CE-722C-C442-8664-4A3D4F9859B1}" type="slidenum">
              <a:rPr kumimoji="1" lang="ko-Kore-KR" altLang="en-US" smtClean="0"/>
              <a:t>14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057790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CA8CE-722C-C442-8664-4A3D4F9859B1}" type="slidenum">
              <a:rPr kumimoji="1" lang="ko-Kore-KR" altLang="en-US" smtClean="0"/>
              <a:t>15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369679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en-US" dirty="0"/>
              <a:t>https://</a:t>
            </a:r>
            <a:r>
              <a:rPr kumimoji="1" lang="en-US" altLang="en-US" dirty="0" err="1"/>
              <a:t>lmsys.org</a:t>
            </a:r>
            <a:r>
              <a:rPr kumimoji="1" lang="en-US" altLang="en-US" dirty="0"/>
              <a:t>/blog/2023-03-30-vicuna/	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CA8CE-722C-C442-8664-4A3D4F9859B1}" type="slidenum">
              <a:rPr kumimoji="1" lang="ko-Kore-KR" altLang="en-US" smtClean="0"/>
              <a:t>16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117248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en-US" dirty="0"/>
              <a:t>https://</a:t>
            </a:r>
            <a:r>
              <a:rPr kumimoji="1" lang="en-US" altLang="en-US" dirty="0" err="1"/>
              <a:t>lmsys.org</a:t>
            </a:r>
            <a:r>
              <a:rPr kumimoji="1" lang="en-US" altLang="en-US" dirty="0"/>
              <a:t>/blog/2023-03-30-vicuna/	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CA8CE-722C-C442-8664-4A3D4F9859B1}" type="slidenum">
              <a:rPr kumimoji="1" lang="ko-Kore-KR" altLang="en-US" smtClean="0"/>
              <a:t>17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9125950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en-US" dirty="0"/>
              <a:t>https://</a:t>
            </a:r>
            <a:r>
              <a:rPr kumimoji="1" lang="en-US" altLang="en-US" dirty="0" err="1"/>
              <a:t>lmsys.org</a:t>
            </a:r>
            <a:r>
              <a:rPr kumimoji="1" lang="en-US" altLang="en-US" dirty="0"/>
              <a:t>/blog/2023-03-30-vicuna/	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CA8CE-722C-C442-8664-4A3D4F9859B1}" type="slidenum">
              <a:rPr kumimoji="1" lang="ko-Kore-KR" altLang="en-US" smtClean="0"/>
              <a:t>18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7101264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en-US" dirty="0"/>
              <a:t>https://</a:t>
            </a:r>
            <a:r>
              <a:rPr kumimoji="1" lang="en-US" altLang="en-US" dirty="0" err="1"/>
              <a:t>lmsys.org</a:t>
            </a:r>
            <a:r>
              <a:rPr kumimoji="1" lang="en-US" altLang="en-US" dirty="0"/>
              <a:t>/blog/2023-03-30-vicuna/	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CA8CE-722C-C442-8664-4A3D4F9859B1}" type="slidenum">
              <a:rPr kumimoji="1" lang="ko-Kore-KR" altLang="en-US" smtClean="0"/>
              <a:t>19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5442370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en-US" dirty="0"/>
              <a:t>https://</a:t>
            </a:r>
            <a:r>
              <a:rPr kumimoji="1" lang="en-US" altLang="en-US" dirty="0" err="1"/>
              <a:t>lmsys.org</a:t>
            </a:r>
            <a:r>
              <a:rPr kumimoji="1" lang="en-US" altLang="en-US" dirty="0"/>
              <a:t>/blog/2023-03-30-vicuna/	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CA8CE-722C-C442-8664-4A3D4F9859B1}" type="slidenum">
              <a:rPr kumimoji="1" lang="ko-Kore-KR" altLang="en-US" smtClean="0"/>
              <a:t>20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541988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CA8CE-722C-C442-8664-4A3D4F9859B1}" type="slidenum">
              <a:rPr kumimoji="1" lang="ko-Kore-KR" altLang="en-US" smtClean="0"/>
              <a:t>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8561052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en-US" dirty="0"/>
              <a:t>https://</a:t>
            </a:r>
            <a:r>
              <a:rPr kumimoji="1" lang="en-US" altLang="en-US" dirty="0" err="1"/>
              <a:t>lmsys.org</a:t>
            </a:r>
            <a:r>
              <a:rPr kumimoji="1" lang="en-US" altLang="en-US" dirty="0"/>
              <a:t>/blog/2023-03-30-vicuna/	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CA8CE-722C-C442-8664-4A3D4F9859B1}" type="slidenum">
              <a:rPr kumimoji="1" lang="ko-Kore-KR" altLang="en-US" smtClean="0"/>
              <a:t>22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3177786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en-US" dirty="0"/>
              <a:t>https://</a:t>
            </a:r>
            <a:r>
              <a:rPr kumimoji="1" lang="en-US" altLang="en-US" dirty="0" err="1"/>
              <a:t>lmsys.org</a:t>
            </a:r>
            <a:r>
              <a:rPr kumimoji="1" lang="en-US" altLang="en-US" dirty="0"/>
              <a:t>/blog/2023-03-30-vicuna/	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CA8CE-722C-C442-8664-4A3D4F9859B1}" type="slidenum">
              <a:rPr kumimoji="1" lang="ko-Kore-KR" altLang="en-US" smtClean="0"/>
              <a:t>23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7406207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en-US" dirty="0"/>
              <a:t>https://</a:t>
            </a:r>
            <a:r>
              <a:rPr kumimoji="1" lang="en-US" altLang="en-US" dirty="0" err="1"/>
              <a:t>lmsys.org</a:t>
            </a:r>
            <a:r>
              <a:rPr kumimoji="1" lang="en-US" altLang="en-US" dirty="0"/>
              <a:t>/blog/2023-03-30-vicuna/	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CA8CE-722C-C442-8664-4A3D4F9859B1}" type="slidenum">
              <a:rPr kumimoji="1" lang="ko-Kore-KR" altLang="en-US" smtClean="0"/>
              <a:t>24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52511462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en-US" dirty="0"/>
              <a:t>https://</a:t>
            </a:r>
            <a:r>
              <a:rPr kumimoji="1" lang="en-US" altLang="en-US" dirty="0" err="1"/>
              <a:t>lmsys.org</a:t>
            </a:r>
            <a:r>
              <a:rPr kumimoji="1" lang="en-US" altLang="en-US" dirty="0"/>
              <a:t>/blog/2023-03-30-vicuna/	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CA8CE-722C-C442-8664-4A3D4F9859B1}" type="slidenum">
              <a:rPr kumimoji="1" lang="ko-Kore-KR" altLang="en-US" smtClean="0"/>
              <a:t>25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0492182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en-US" dirty="0"/>
              <a:t>https://</a:t>
            </a:r>
            <a:r>
              <a:rPr kumimoji="1" lang="en-US" altLang="en-US" dirty="0" err="1"/>
              <a:t>lmsys.org</a:t>
            </a:r>
            <a:r>
              <a:rPr kumimoji="1" lang="en-US" altLang="en-US" dirty="0"/>
              <a:t>/blog/2023-03-30-vicuna/	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CA8CE-722C-C442-8664-4A3D4F9859B1}" type="slidenum">
              <a:rPr kumimoji="1" lang="ko-Kore-KR" altLang="en-US" smtClean="0"/>
              <a:t>26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4688314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en-US" dirty="0"/>
              <a:t>https://</a:t>
            </a:r>
            <a:r>
              <a:rPr kumimoji="1" lang="en-US" altLang="en-US" dirty="0" err="1"/>
              <a:t>lmsys.org</a:t>
            </a:r>
            <a:r>
              <a:rPr kumimoji="1" lang="en-US" altLang="en-US" dirty="0"/>
              <a:t>/blog/2023-03-30-vicuna/	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CA8CE-722C-C442-8664-4A3D4F9859B1}" type="slidenum">
              <a:rPr kumimoji="1" lang="ko-Kore-KR" altLang="en-US" smtClean="0"/>
              <a:t>27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00959956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en-US" dirty="0"/>
              <a:t>https://</a:t>
            </a:r>
            <a:r>
              <a:rPr kumimoji="1" lang="en-US" altLang="en-US" dirty="0" err="1"/>
              <a:t>lmsys.org</a:t>
            </a:r>
            <a:r>
              <a:rPr kumimoji="1" lang="en-US" altLang="en-US" dirty="0"/>
              <a:t>/blog/2023-03-30-vicuna/	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CA8CE-722C-C442-8664-4A3D4F9859B1}" type="slidenum">
              <a:rPr kumimoji="1" lang="ko-Kore-KR" altLang="en-US" smtClean="0"/>
              <a:t>28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4903789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en-US" dirty="0"/>
              <a:t>https://</a:t>
            </a:r>
            <a:r>
              <a:rPr kumimoji="1" lang="en-US" altLang="en-US" dirty="0" err="1"/>
              <a:t>lmsys.org</a:t>
            </a:r>
            <a:r>
              <a:rPr kumimoji="1" lang="en-US" altLang="en-US" dirty="0"/>
              <a:t>/blog/2023-03-30-vicuna/	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CA8CE-722C-C442-8664-4A3D4F9859B1}" type="slidenum">
              <a:rPr kumimoji="1" lang="ko-Kore-KR" altLang="en-US" smtClean="0"/>
              <a:t>29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1469570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en-US" dirty="0"/>
              <a:t>https://</a:t>
            </a:r>
            <a:r>
              <a:rPr kumimoji="1" lang="en-US" altLang="en-US" dirty="0" err="1"/>
              <a:t>lmsys.org</a:t>
            </a:r>
            <a:r>
              <a:rPr kumimoji="1" lang="en-US" altLang="en-US" dirty="0"/>
              <a:t>/blog/2023-03-30-vicuna/	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CA8CE-722C-C442-8664-4A3D4F9859B1}" type="slidenum">
              <a:rPr kumimoji="1" lang="ko-Kore-KR" altLang="en-US" smtClean="0"/>
              <a:t>30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17705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en-US" dirty="0"/>
              <a:t>https://</a:t>
            </a:r>
            <a:r>
              <a:rPr kumimoji="1" lang="en-US" altLang="en-US" dirty="0" err="1"/>
              <a:t>lmsys.org</a:t>
            </a:r>
            <a:r>
              <a:rPr kumimoji="1" lang="en-US" altLang="en-US" dirty="0"/>
              <a:t>/blog/2023-03-30-vicuna/	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CA8CE-722C-C442-8664-4A3D4F9859B1}" type="slidenum">
              <a:rPr kumimoji="1" lang="ko-Kore-KR" altLang="en-US" smtClean="0"/>
              <a:t>31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359989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CA8CE-722C-C442-8664-4A3D4F9859B1}" type="slidenum">
              <a:rPr kumimoji="1" lang="ko-Kore-KR" altLang="en-US" smtClean="0"/>
              <a:t>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267818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CA8CE-722C-C442-8664-4A3D4F9859B1}" type="slidenum">
              <a:rPr kumimoji="1" lang="ko-Kore-KR" altLang="en-US" smtClean="0"/>
              <a:t>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043553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CA8CE-722C-C442-8664-4A3D4F9859B1}" type="slidenum">
              <a:rPr kumimoji="1" lang="ko-Kore-KR" altLang="en-US" smtClean="0"/>
              <a:t>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058941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CA8CE-722C-C442-8664-4A3D4F9859B1}" type="slidenum">
              <a:rPr kumimoji="1" lang="ko-Kore-KR" altLang="en-US" smtClean="0"/>
              <a:t>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8127973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CA8CE-722C-C442-8664-4A3D4F9859B1}" type="slidenum">
              <a:rPr kumimoji="1" lang="ko-Kore-KR" altLang="en-US" smtClean="0"/>
              <a:t>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127799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CA8CE-722C-C442-8664-4A3D4F9859B1}" type="slidenum">
              <a:rPr kumimoji="1" lang="ko-Kore-KR" altLang="en-US" smtClean="0"/>
              <a:t>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316391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CA8CE-722C-C442-8664-4A3D4F9859B1}" type="slidenum">
              <a:rPr kumimoji="1" lang="ko-Kore-KR" altLang="en-US" smtClean="0"/>
              <a:t>10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584439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4692D-D85F-1540-A0C8-1EA0CA5B78D5}" type="datetimeFigureOut">
              <a:rPr kumimoji="1" lang="ko-Kore-KR" altLang="en-US" smtClean="0"/>
              <a:t>2023. 7. 12.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E4BDA-059B-1647-A1B5-3021ED81D6C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944859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4692D-D85F-1540-A0C8-1EA0CA5B78D5}" type="datetimeFigureOut">
              <a:rPr kumimoji="1" lang="ko-Kore-KR" altLang="en-US" smtClean="0"/>
              <a:t>2023. 7. 12.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E4BDA-059B-1647-A1B5-3021ED81D6C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420757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4692D-D85F-1540-A0C8-1EA0CA5B78D5}" type="datetimeFigureOut">
              <a:rPr kumimoji="1" lang="ko-Kore-KR" altLang="en-US" smtClean="0"/>
              <a:t>2023. 7. 12.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E4BDA-059B-1647-A1B5-3021ED81D6C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815337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4692D-D85F-1540-A0C8-1EA0CA5B78D5}" type="datetimeFigureOut">
              <a:rPr kumimoji="1" lang="ko-Kore-KR" altLang="en-US" smtClean="0"/>
              <a:t>2023. 7. 12.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E4BDA-059B-1647-A1B5-3021ED81D6C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832408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4692D-D85F-1540-A0C8-1EA0CA5B78D5}" type="datetimeFigureOut">
              <a:rPr kumimoji="1" lang="ko-Kore-KR" altLang="en-US" smtClean="0"/>
              <a:t>2023. 7. 12.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E4BDA-059B-1647-A1B5-3021ED81D6C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619474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4692D-D85F-1540-A0C8-1EA0CA5B78D5}" type="datetimeFigureOut">
              <a:rPr kumimoji="1" lang="ko-Kore-KR" altLang="en-US" smtClean="0"/>
              <a:t>2023. 7. 12.</a:t>
            </a:fld>
            <a:endParaRPr kumimoji="1" lang="ko-Kore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E4BDA-059B-1647-A1B5-3021ED81D6C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822174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4692D-D85F-1540-A0C8-1EA0CA5B78D5}" type="datetimeFigureOut">
              <a:rPr kumimoji="1" lang="ko-Kore-KR" altLang="en-US" smtClean="0"/>
              <a:t>2023. 7. 12.</a:t>
            </a:fld>
            <a:endParaRPr kumimoji="1" lang="ko-Kore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E4BDA-059B-1647-A1B5-3021ED81D6C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513031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4692D-D85F-1540-A0C8-1EA0CA5B78D5}" type="datetimeFigureOut">
              <a:rPr kumimoji="1" lang="ko-Kore-KR" altLang="en-US" smtClean="0"/>
              <a:t>2023. 7. 12.</a:t>
            </a:fld>
            <a:endParaRPr kumimoji="1" lang="ko-Kore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E4BDA-059B-1647-A1B5-3021ED81D6C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488926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4692D-D85F-1540-A0C8-1EA0CA5B78D5}" type="datetimeFigureOut">
              <a:rPr kumimoji="1" lang="ko-Kore-KR" altLang="en-US" smtClean="0"/>
              <a:t>2023. 7. 12.</a:t>
            </a:fld>
            <a:endParaRPr kumimoji="1" lang="ko-Kore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E4BDA-059B-1647-A1B5-3021ED81D6C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28021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4692D-D85F-1540-A0C8-1EA0CA5B78D5}" type="datetimeFigureOut">
              <a:rPr kumimoji="1" lang="ko-Kore-KR" altLang="en-US" smtClean="0"/>
              <a:t>2023. 7. 12.</a:t>
            </a:fld>
            <a:endParaRPr kumimoji="1" lang="ko-Kore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E4BDA-059B-1647-A1B5-3021ED81D6C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12929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4692D-D85F-1540-A0C8-1EA0CA5B78D5}" type="datetimeFigureOut">
              <a:rPr kumimoji="1" lang="ko-Kore-KR" altLang="en-US" smtClean="0"/>
              <a:t>2023. 7. 12.</a:t>
            </a:fld>
            <a:endParaRPr kumimoji="1" lang="ko-Kore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E4BDA-059B-1647-A1B5-3021ED81D6C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564055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GyeonggiTitleOTF Medium" panose="02020603020101020101" pitchFamily="18" charset="-127"/>
              </a:defRPr>
            </a:lvl1pPr>
          </a:lstStyle>
          <a:p>
            <a:fld id="{B434692D-D85F-1540-A0C8-1EA0CA5B78D5}" type="datetimeFigureOut">
              <a:rPr kumimoji="1" lang="ko-Kore-KR" altLang="en-US" smtClean="0"/>
              <a:pPr/>
              <a:t>2023. 7. 12.</a:t>
            </a:fld>
            <a:endParaRPr kumimoji="1" lang="ko-Kore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GyeonggiTitleOTF Medium" panose="02020603020101020101" pitchFamily="18" charset="-127"/>
              </a:defRPr>
            </a:lvl1pPr>
          </a:lstStyle>
          <a:p>
            <a:endParaRPr kumimoji="1" lang="ko-Kore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GyeonggiTitleOTF Medium" panose="02020603020101020101" pitchFamily="18" charset="-127"/>
              </a:defRPr>
            </a:lvl1pPr>
          </a:lstStyle>
          <a:p>
            <a:fld id="{55DE4BDA-059B-1647-A1B5-3021ED81D6C4}" type="slidenum">
              <a:rPr kumimoji="1" lang="ko-Kore-KR" altLang="en-US" smtClean="0"/>
              <a:pPr/>
              <a:t>‹#›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6391543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GyeonggiTitleOTF Medium" panose="02020603020101020101" pitchFamily="18" charset="-12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GyeonggiTitleOTF Medium" panose="02020603020101020101" pitchFamily="18" charset="-12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GyeonggiTitleOTF Medium" panose="02020603020101020101" pitchFamily="18" charset="-127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GyeonggiTitleOTF Medium" panose="02020603020101020101" pitchFamily="18" charset="-127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yeonggiTitleOTF Medium" panose="02020603020101020101" pitchFamily="18" charset="-127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yeonggiTitleOTF Medium" panose="02020603020101020101" pitchFamily="18" charset="-12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huggingface.co/beomi/KoAlpaca-Polyglot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huggingface.co/beomi/KoAlpaca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2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raw.githubusercontent.com/Beomi/KoAlpaca/4596f882957d286b4d60559b97dcf783822d23f5/ko_alpaca_data.json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9E93F1E-86F9-06C6-ADB2-221A18DC8F6E}"/>
              </a:ext>
            </a:extLst>
          </p:cNvPr>
          <p:cNvSpPr txBox="1"/>
          <p:nvPr/>
        </p:nvSpPr>
        <p:spPr>
          <a:xfrm>
            <a:off x="3425692" y="2960682"/>
            <a:ext cx="25314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  <a:cs typeface="Pretendard" panose="02000503000000020004" pitchFamily="2" charset="-127"/>
              </a:rPr>
              <a:t>KoAlpaca</a:t>
            </a:r>
            <a:endParaRPr lang="ko-KR" altLang="en-US" sz="4000" b="1" dirty="0">
              <a:latin typeface="GYEONGGITITLEOTF MEDIUM" panose="02020603020101020101" pitchFamily="18" charset="-127"/>
              <a:ea typeface="GYEONGGITITLEOTF MEDIUM" panose="02020603020101020101" pitchFamily="18" charset="-127"/>
              <a:cs typeface="Pretendard" panose="02000503000000020004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67BFEB-8768-4A0F-E1D9-DE500EF01170}"/>
              </a:ext>
            </a:extLst>
          </p:cNvPr>
          <p:cNvSpPr txBox="1"/>
          <p:nvPr/>
        </p:nvSpPr>
        <p:spPr>
          <a:xfrm>
            <a:off x="3327107" y="4898137"/>
            <a:ext cx="25138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 b="1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  <a:cs typeface="Pretendard SemiBold" panose="02000503000000020004" pitchFamily="2" charset="-127"/>
              </a:rPr>
              <a:t>김영상</a:t>
            </a:r>
            <a:r>
              <a:rPr kumimoji="1" lang="en-US" altLang="ko-KR" sz="2000" b="1" dirty="0">
                <a:latin typeface="GYEONGGITITLEOTF MEDIUM" panose="02020603020101020101" pitchFamily="18" charset="-127"/>
                <a:ea typeface="GYEONGGITITLEOTF MEDIUM" panose="02020603020101020101" pitchFamily="18" charset="-127"/>
                <a:cs typeface="Pretendard SemiBold" panose="02000503000000020004" pitchFamily="2" charset="-127"/>
              </a:rPr>
              <a:t>,</a:t>
            </a:r>
            <a:r>
              <a:rPr kumimoji="1" lang="ko-KR" altLang="en-US" sz="2000" b="1" dirty="0">
                <a:latin typeface="GYEONGGITITLEOTF MEDIUM" panose="02020603020101020101" pitchFamily="18" charset="-127"/>
                <a:ea typeface="GYEONGGITITLEOTF MEDIUM" panose="02020603020101020101" pitchFamily="18" charset="-127"/>
                <a:cs typeface="Pretendard SemiBold" panose="02000503000000020004" pitchFamily="2" charset="-127"/>
              </a:rPr>
              <a:t> 조희진</a:t>
            </a:r>
            <a:r>
              <a:rPr kumimoji="1" lang="en-US" altLang="ko-KR" sz="2000" b="1" dirty="0">
                <a:latin typeface="GYEONGGITITLEOTF MEDIUM" panose="02020603020101020101" pitchFamily="18" charset="-127"/>
                <a:ea typeface="GYEONGGITITLEOTF MEDIUM" panose="02020603020101020101" pitchFamily="18" charset="-127"/>
                <a:cs typeface="Pretendard SemiBold" panose="02000503000000020004" pitchFamily="2" charset="-127"/>
              </a:rPr>
              <a:t>, </a:t>
            </a:r>
            <a:r>
              <a:rPr kumimoji="1" lang="ko-KR" altLang="en-US" sz="2000" b="1" dirty="0">
                <a:latin typeface="GYEONGGITITLEOTF MEDIUM" panose="02020603020101020101" pitchFamily="18" charset="-127"/>
                <a:ea typeface="GYEONGGITITLEOTF MEDIUM" panose="02020603020101020101" pitchFamily="18" charset="-127"/>
                <a:cs typeface="Pretendard SemiBold" panose="02000503000000020004" pitchFamily="2" charset="-127"/>
              </a:rPr>
              <a:t>김성연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E5DBE7-7B91-202B-E7DA-3E86C881434A}"/>
              </a:ext>
            </a:extLst>
          </p:cNvPr>
          <p:cNvSpPr txBox="1"/>
          <p:nvPr/>
        </p:nvSpPr>
        <p:spPr>
          <a:xfrm>
            <a:off x="3793582" y="3577772"/>
            <a:ext cx="1556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- </a:t>
            </a:r>
            <a:r>
              <a:rPr kumimoji="1" lang="ko-KR" altLang="en-US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코드분석하기</a:t>
            </a:r>
            <a:endParaRPr kumimoji="1" lang="ko-Kore-KR" altLang="en-US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6173E0-578F-3378-0946-86463AAD99BA}"/>
              </a:ext>
            </a:extLst>
          </p:cNvPr>
          <p:cNvSpPr txBox="1"/>
          <p:nvPr/>
        </p:nvSpPr>
        <p:spPr>
          <a:xfrm>
            <a:off x="4200743" y="4498027"/>
            <a:ext cx="7425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b="1" dirty="0">
                <a:latin typeface="GYEONGGITITLEOTF MEDIUM" panose="02020603020101020101" pitchFamily="18" charset="-127"/>
                <a:ea typeface="GYEONGGITITLEOTF MEDIUM" panose="02020603020101020101" pitchFamily="18" charset="-127"/>
                <a:cs typeface="Pretendard SemiBold" panose="02000503000000020004" pitchFamily="2" charset="-127"/>
              </a:rPr>
              <a:t>GME</a:t>
            </a:r>
            <a:endParaRPr kumimoji="1" lang="ko-KR" altLang="en-US" sz="2000" b="1" dirty="0">
              <a:latin typeface="GYEONGGITITLEOTF MEDIUM" panose="02020603020101020101" pitchFamily="18" charset="-127"/>
              <a:ea typeface="GYEONGGITITLEOTF MEDIUM" panose="02020603020101020101" pitchFamily="18" charset="-127"/>
              <a:cs typeface="Pretendard SemiBol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47241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E3E5F1-6B97-9799-BFDB-F33CECD48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10531"/>
          </a:xfrm>
        </p:spPr>
        <p:txBody>
          <a:bodyPr>
            <a:normAutofit/>
          </a:bodyPr>
          <a:lstStyle/>
          <a:p>
            <a:pPr algn="ctr"/>
            <a:r>
              <a:rPr kumimoji="1" lang="en" altLang="ko-KR" sz="3200" b="1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KoAlpaca</a:t>
            </a:r>
            <a:r>
              <a:rPr kumimoji="1" lang="en" altLang="ko-KR" sz="3200" b="1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v1.1a</a:t>
            </a:r>
            <a:endParaRPr kumimoji="1" lang="ko-Kore-KR" altLang="en-US" sz="3200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5AF024B4-ED81-BE9D-F6A5-476F5D5880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371600"/>
            <a:ext cx="8023738" cy="480536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 typeface="Wingdings" pitchFamily="2" charset="2"/>
              <a:buChar char="v"/>
            </a:pPr>
            <a:r>
              <a:rPr kumimoji="1" lang="ko-KR" altLang="en-US" sz="2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모델</a:t>
            </a:r>
            <a:endParaRPr lang="en-US" altLang="ko-KR" sz="16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pPr lvl="1">
              <a:lnSpc>
                <a:spcPct val="100000"/>
              </a:lnSpc>
              <a:buFont typeface="Wingdings" pitchFamily="2" charset="2"/>
              <a:buChar char="v"/>
            </a:pPr>
            <a:endParaRPr lang="en-US" altLang="ko-KR" sz="16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pPr lvl="1">
              <a:lnSpc>
                <a:spcPct val="100000"/>
              </a:lnSpc>
              <a:buFont typeface="Wingdings" pitchFamily="2" charset="2"/>
              <a:buChar char="v"/>
            </a:pPr>
            <a:endParaRPr kumimoji="1" lang="en-US" altLang="ko-KR" sz="16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1A27459-3ABD-D3D2-CB72-1B6FCF8EFE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99" y="1854095"/>
            <a:ext cx="8956223" cy="2826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7490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E3E5F1-6B97-9799-BFDB-F33CECD48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10531"/>
          </a:xfrm>
        </p:spPr>
        <p:txBody>
          <a:bodyPr>
            <a:normAutofit/>
          </a:bodyPr>
          <a:lstStyle/>
          <a:p>
            <a:pPr algn="ctr"/>
            <a:r>
              <a:rPr kumimoji="1" lang="en" altLang="ko-KR" sz="3200" b="1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KoAlpaca</a:t>
            </a:r>
            <a:r>
              <a:rPr kumimoji="1" lang="en" altLang="ko-KR" sz="3200" b="1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v1.1a</a:t>
            </a:r>
            <a:endParaRPr kumimoji="1" lang="ko-Kore-KR" altLang="en-US" sz="3200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5AF024B4-ED81-BE9D-F6A5-476F5D5880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371600"/>
            <a:ext cx="8023738" cy="480536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 typeface="Wingdings" pitchFamily="2" charset="2"/>
              <a:buChar char="v"/>
            </a:pPr>
            <a:r>
              <a:rPr kumimoji="1" lang="ko-KR" altLang="en-US" sz="2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모델 학습 준비</a:t>
            </a:r>
            <a:endParaRPr lang="en-US" altLang="ko-KR" sz="16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pPr lvl="1">
              <a:lnSpc>
                <a:spcPct val="100000"/>
              </a:lnSpc>
              <a:buFont typeface="Wingdings" pitchFamily="2" charset="2"/>
              <a:buChar char="v"/>
            </a:pPr>
            <a:endParaRPr lang="en-US" altLang="ko-KR" sz="16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pPr lvl="1">
              <a:lnSpc>
                <a:spcPct val="100000"/>
              </a:lnSpc>
              <a:buFont typeface="Wingdings" pitchFamily="2" charset="2"/>
              <a:buChar char="v"/>
            </a:pPr>
            <a:endParaRPr kumimoji="1" lang="en-US" altLang="ko-KR" sz="16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F4480D9-EBE8-5BA4-911A-71423F9A51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982066"/>
            <a:ext cx="7772400" cy="91266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3547F11-29C5-1E42-54A7-266DA8FAB5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3505199"/>
            <a:ext cx="7772400" cy="2330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5166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E3E5F1-6B97-9799-BFDB-F33CECD48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10531"/>
          </a:xfrm>
        </p:spPr>
        <p:txBody>
          <a:bodyPr>
            <a:normAutofit/>
          </a:bodyPr>
          <a:lstStyle/>
          <a:p>
            <a:pPr algn="ctr"/>
            <a:r>
              <a:rPr kumimoji="1" lang="en" altLang="ko-KR" sz="3200" b="1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KoAlpaca</a:t>
            </a:r>
            <a:r>
              <a:rPr kumimoji="1" lang="en" altLang="ko-KR" sz="3200" b="1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v1.1a</a:t>
            </a:r>
            <a:endParaRPr kumimoji="1" lang="ko-Kore-KR" altLang="en-US" sz="3200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5AF024B4-ED81-BE9D-F6A5-476F5D5880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371600"/>
            <a:ext cx="8023738" cy="480536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 typeface="Wingdings" pitchFamily="2" charset="2"/>
              <a:buChar char="v"/>
            </a:pPr>
            <a:r>
              <a:rPr kumimoji="1" lang="ko-KR" altLang="en-US" sz="2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모델 학습 준비</a:t>
            </a:r>
            <a:endParaRPr lang="en-US" altLang="ko-KR" sz="16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pPr lvl="1">
              <a:lnSpc>
                <a:spcPct val="100000"/>
              </a:lnSpc>
              <a:buFont typeface="Wingdings" pitchFamily="2" charset="2"/>
              <a:buChar char="v"/>
            </a:pPr>
            <a:endParaRPr lang="en-US" altLang="ko-KR" sz="16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pPr lvl="1">
              <a:lnSpc>
                <a:spcPct val="100000"/>
              </a:lnSpc>
              <a:buFont typeface="Wingdings" pitchFamily="2" charset="2"/>
              <a:buChar char="v"/>
            </a:pPr>
            <a:endParaRPr kumimoji="1" lang="en-US" altLang="ko-KR" sz="16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EE14FEF-7A2F-9E31-550E-2336AFA61C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131" y="1883693"/>
            <a:ext cx="8745737" cy="2840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4312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E3E5F1-6B97-9799-BFDB-F33CECD48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10531"/>
          </a:xfrm>
        </p:spPr>
        <p:txBody>
          <a:bodyPr>
            <a:normAutofit/>
          </a:bodyPr>
          <a:lstStyle/>
          <a:p>
            <a:pPr algn="ctr"/>
            <a:r>
              <a:rPr kumimoji="1" lang="en" altLang="ko-KR" sz="3200" b="1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KoAlpaca</a:t>
            </a:r>
            <a:r>
              <a:rPr kumimoji="1" lang="en" altLang="ko-KR" sz="3200" b="1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v1.1a</a:t>
            </a:r>
            <a:endParaRPr kumimoji="1" lang="ko-Kore-KR" altLang="en-US" sz="3200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5AF024B4-ED81-BE9D-F6A5-476F5D5880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089308"/>
            <a:ext cx="8023738" cy="480536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 typeface="Wingdings" pitchFamily="2" charset="2"/>
              <a:buChar char="v"/>
            </a:pPr>
            <a:r>
              <a:rPr kumimoji="1" lang="ko-KR" altLang="en-US" sz="2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모델 학습</a:t>
            </a:r>
            <a:endParaRPr lang="en-US" altLang="ko-KR" sz="16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pPr lvl="1">
              <a:lnSpc>
                <a:spcPct val="100000"/>
              </a:lnSpc>
              <a:buFont typeface="Wingdings" pitchFamily="2" charset="2"/>
              <a:buChar char="v"/>
            </a:pPr>
            <a:endParaRPr lang="en-US" altLang="ko-KR" sz="16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pPr lvl="1">
              <a:lnSpc>
                <a:spcPct val="100000"/>
              </a:lnSpc>
              <a:buFont typeface="Wingdings" pitchFamily="2" charset="2"/>
              <a:buChar char="v"/>
            </a:pPr>
            <a:endParaRPr kumimoji="1" lang="en-US" altLang="ko-KR" sz="16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9080BB4-1A54-0791-F100-F6D0C44B52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374" y="1549427"/>
            <a:ext cx="5878286" cy="397147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8C62B40-4387-DA22-676D-6778ABB242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1374" y="5520900"/>
            <a:ext cx="5956726" cy="1240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6694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E3E5F1-6B97-9799-BFDB-F33CECD48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10531"/>
          </a:xfrm>
        </p:spPr>
        <p:txBody>
          <a:bodyPr>
            <a:normAutofit/>
          </a:bodyPr>
          <a:lstStyle/>
          <a:p>
            <a:pPr algn="ctr"/>
            <a:r>
              <a:rPr kumimoji="1" lang="en" altLang="ko-KR" sz="3200" b="1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KoAlpaca</a:t>
            </a:r>
            <a:r>
              <a:rPr kumimoji="1" lang="en" altLang="ko-KR" sz="3200" b="1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v1.1a</a:t>
            </a:r>
            <a:endParaRPr kumimoji="1" lang="ko-Kore-KR" altLang="en-US" sz="3200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5AF024B4-ED81-BE9D-F6A5-476F5D5880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371600"/>
            <a:ext cx="8023738" cy="480536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 typeface="Wingdings" pitchFamily="2" charset="2"/>
              <a:buChar char="v"/>
            </a:pPr>
            <a:r>
              <a:rPr kumimoji="1" lang="ko-KR" altLang="en-US" sz="2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모델 추론</a:t>
            </a:r>
            <a:endParaRPr lang="en-US" altLang="ko-KR" sz="16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pPr lvl="1">
              <a:lnSpc>
                <a:spcPct val="100000"/>
              </a:lnSpc>
              <a:buFont typeface="Wingdings" pitchFamily="2" charset="2"/>
              <a:buChar char="v"/>
            </a:pPr>
            <a:endParaRPr lang="en-US" altLang="ko-KR" sz="16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pPr lvl="1">
              <a:lnSpc>
                <a:spcPct val="100000"/>
              </a:lnSpc>
              <a:buFont typeface="Wingdings" pitchFamily="2" charset="2"/>
              <a:buChar char="v"/>
            </a:pPr>
            <a:endParaRPr kumimoji="1" lang="en-US" altLang="ko-KR" sz="16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273C8F5-45B8-8A72-140B-FFC75F6300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923574"/>
            <a:ext cx="7772400" cy="65953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FBE0770-7B53-1DAF-B2B9-8F109B4656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3135085"/>
            <a:ext cx="7772400" cy="1788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7921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E3E5F1-6B97-9799-BFDB-F33CECD48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10531"/>
          </a:xfrm>
        </p:spPr>
        <p:txBody>
          <a:bodyPr>
            <a:normAutofit/>
          </a:bodyPr>
          <a:lstStyle/>
          <a:p>
            <a:pPr algn="ctr"/>
            <a:r>
              <a:rPr kumimoji="1" lang="en" altLang="ko-KR" sz="3200" b="1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KoAlpaca</a:t>
            </a:r>
            <a:r>
              <a:rPr kumimoji="1" lang="en" altLang="ko-KR" sz="3200" b="1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v1.1a</a:t>
            </a:r>
            <a:endParaRPr kumimoji="1" lang="ko-Kore-KR" altLang="en-US" sz="3200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5AF024B4-ED81-BE9D-F6A5-476F5D5880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371600"/>
            <a:ext cx="8023738" cy="480536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 typeface="Wingdings" pitchFamily="2" charset="2"/>
              <a:buChar char="v"/>
            </a:pPr>
            <a:r>
              <a:rPr kumimoji="1" lang="ko-KR" altLang="en-US" sz="2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모델 추론</a:t>
            </a:r>
            <a:endParaRPr lang="en-US" altLang="ko-KR" sz="16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pPr lvl="1">
              <a:lnSpc>
                <a:spcPct val="100000"/>
              </a:lnSpc>
              <a:buFont typeface="Wingdings" pitchFamily="2" charset="2"/>
              <a:buChar char="v"/>
            </a:pPr>
            <a:endParaRPr lang="en-US" altLang="ko-KR" sz="16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pPr lvl="1">
              <a:lnSpc>
                <a:spcPct val="100000"/>
              </a:lnSpc>
              <a:buFont typeface="Wingdings" pitchFamily="2" charset="2"/>
              <a:buChar char="v"/>
            </a:pPr>
            <a:endParaRPr kumimoji="1" lang="en-US" altLang="ko-KR" sz="16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D4778B4-1B0A-D87E-2080-00244AAA18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49" y="1819007"/>
            <a:ext cx="4865914" cy="218887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0CE3772-509D-A843-BD75-2D46B70D6C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49" y="4335864"/>
            <a:ext cx="2959100" cy="4826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82CDD7B-4E52-6F75-9485-F368AFB5EFF0}"/>
              </a:ext>
            </a:extLst>
          </p:cNvPr>
          <p:cNvSpPr txBox="1"/>
          <p:nvPr/>
        </p:nvSpPr>
        <p:spPr>
          <a:xfrm>
            <a:off x="2220686" y="578031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ore-KR" altLang="en-US" dirty="0">
              <a:latin typeface="GyeonggiTitleOTF Medium" panose="020206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062BD85-1F36-D499-EEB2-9AA08A3A080E}"/>
              </a:ext>
            </a:extLst>
          </p:cNvPr>
          <p:cNvSpPr txBox="1"/>
          <p:nvPr/>
        </p:nvSpPr>
        <p:spPr>
          <a:xfrm>
            <a:off x="652176" y="4932877"/>
            <a:ext cx="8023737" cy="938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1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### 답변: 슈카월드는 유튜브 채널에서 나온 것이며, 채널이 가지는 의미로는, 채널 이름입니다.https://www.youtube.threaelecratiiieviorie.(meaninglessgae etoile http:https://lee121jae.tistory.webmeanlee) https://line7l23sisamembreacrati20이라는 웹사이트 이름으로도 사용되었으며,bridlleavl2rairielle0981, aibrgae: http:http:https://twitter.com/#thetwenthremehttp://naver.me/xArLo00:19:00:00|aasphttp:1/?thelee20:00:00:25:00:40:40|tel0701,:00:20:00:30 athred:00:00:40:40|</a:t>
            </a:r>
          </a:p>
        </p:txBody>
      </p:sp>
    </p:spTree>
    <p:extLst>
      <p:ext uri="{BB962C8B-B14F-4D97-AF65-F5344CB8AC3E}">
        <p14:creationId xmlns:p14="http://schemas.microsoft.com/office/powerpoint/2010/main" val="28874056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E3E5F1-6B97-9799-BFDB-F33CECD48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10531"/>
          </a:xfrm>
        </p:spPr>
        <p:txBody>
          <a:bodyPr>
            <a:normAutofit/>
          </a:bodyPr>
          <a:lstStyle/>
          <a:p>
            <a:pPr algn="ctr"/>
            <a:r>
              <a:rPr kumimoji="1" lang="en" altLang="en-US" sz="3200" b="1" dirty="0">
                <a:ea typeface="GYEONGGITITLEOTF MEDIUM" panose="02020603020101020101" pitchFamily="18" charset="-127"/>
              </a:rPr>
              <a:t>vicuna</a:t>
            </a:r>
            <a:endParaRPr kumimoji="1" lang="ko-Kore-KR" altLang="en-US" sz="3200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5AF024B4-ED81-BE9D-F6A5-476F5D5880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371600"/>
            <a:ext cx="8023738" cy="480536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 typeface="Wingdings" pitchFamily="2" charset="2"/>
              <a:buChar char="v"/>
            </a:pPr>
            <a:endParaRPr lang="en-US" altLang="ko-KR" sz="16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pPr lvl="1">
              <a:lnSpc>
                <a:spcPct val="100000"/>
              </a:lnSpc>
              <a:buFont typeface="Wingdings" pitchFamily="2" charset="2"/>
              <a:buChar char="v"/>
            </a:pPr>
            <a:endParaRPr lang="en-US" altLang="ko-KR" sz="16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pPr lvl="1">
              <a:lnSpc>
                <a:spcPct val="100000"/>
              </a:lnSpc>
              <a:buFont typeface="Wingdings" pitchFamily="2" charset="2"/>
              <a:buChar char="v"/>
            </a:pPr>
            <a:endParaRPr kumimoji="1" lang="en-US" altLang="ko-KR" sz="16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82CDD7B-4E52-6F75-9485-F368AFB5EFF0}"/>
              </a:ext>
            </a:extLst>
          </p:cNvPr>
          <p:cNvSpPr txBox="1"/>
          <p:nvPr/>
        </p:nvSpPr>
        <p:spPr>
          <a:xfrm>
            <a:off x="2220686" y="578031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ore-KR" altLang="en-US" dirty="0">
              <a:latin typeface="GyeonggiTitleOTF Medium" panose="02020603020101020101" pitchFamily="18" charset="-127"/>
            </a:endParaRPr>
          </a:p>
        </p:txBody>
      </p:sp>
      <p:pic>
        <p:nvPicPr>
          <p:cNvPr id="4" name="Picture 3" descr="A screenshot of a white sheet with black text&#10;&#10;Description automatically generated">
            <a:extLst>
              <a:ext uri="{FF2B5EF4-FFF2-40B4-BE49-F238E27FC236}">
                <a16:creationId xmlns:a16="http://schemas.microsoft.com/office/drawing/2014/main" id="{073AB89F-C854-9EBB-A3B4-990957C262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698" y="1817274"/>
            <a:ext cx="8549640" cy="351736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B1954B8-3A53-20FA-E119-57A2D9E4B10F}"/>
              </a:ext>
            </a:extLst>
          </p:cNvPr>
          <p:cNvSpPr/>
          <p:nvPr/>
        </p:nvSpPr>
        <p:spPr>
          <a:xfrm>
            <a:off x="3499104" y="2170176"/>
            <a:ext cx="4072128" cy="3060193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Font typeface="+mj-lt"/>
              <a:buAutoNum type="arabicPeriod"/>
            </a:pPr>
            <a:endParaRPr lang="en-KR" dirty="0">
              <a:latin typeface="GyeonggiTitleOTF Medium" panose="02020603020101020101" pitchFamily="18" charset="-127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56139C5-FEA6-CC10-D995-70E0980A57ED}"/>
              </a:ext>
            </a:extLst>
          </p:cNvPr>
          <p:cNvCxnSpPr/>
          <p:nvPr/>
        </p:nvCxnSpPr>
        <p:spPr>
          <a:xfrm>
            <a:off x="3596640" y="2852928"/>
            <a:ext cx="2133600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D1EA619-BDC0-7AD8-887D-E420E2F3D9B8}"/>
              </a:ext>
            </a:extLst>
          </p:cNvPr>
          <p:cNvCxnSpPr/>
          <p:nvPr/>
        </p:nvCxnSpPr>
        <p:spPr>
          <a:xfrm>
            <a:off x="5879714" y="2883408"/>
            <a:ext cx="1603005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D031633-3DA7-115B-350E-2D03DC27012C}"/>
              </a:ext>
            </a:extLst>
          </p:cNvPr>
          <p:cNvCxnSpPr/>
          <p:nvPr/>
        </p:nvCxnSpPr>
        <p:spPr>
          <a:xfrm>
            <a:off x="3629388" y="4309872"/>
            <a:ext cx="1763305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4A73273-DAA7-021D-EEB7-BDF92003CB97}"/>
              </a:ext>
            </a:extLst>
          </p:cNvPr>
          <p:cNvCxnSpPr/>
          <p:nvPr/>
        </p:nvCxnSpPr>
        <p:spPr>
          <a:xfrm>
            <a:off x="5884842" y="4303776"/>
            <a:ext cx="995340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A5935C7-211A-C797-EE04-9EBB38DD2A37}"/>
              </a:ext>
            </a:extLst>
          </p:cNvPr>
          <p:cNvSpPr txBox="1"/>
          <p:nvPr/>
        </p:nvSpPr>
        <p:spPr>
          <a:xfrm>
            <a:off x="3157728" y="1175657"/>
            <a:ext cx="316992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KR" sz="2500" dirty="0">
                <a:latin typeface="GyeonggiTitleOTF Medium" panose="02020603020101020101" pitchFamily="18" charset="-127"/>
              </a:rPr>
              <a:t>vicuna vs alpaca</a:t>
            </a:r>
          </a:p>
        </p:txBody>
      </p:sp>
    </p:spTree>
    <p:extLst>
      <p:ext uri="{BB962C8B-B14F-4D97-AF65-F5344CB8AC3E}">
        <p14:creationId xmlns:p14="http://schemas.microsoft.com/office/powerpoint/2010/main" val="27170906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E3E5F1-6B97-9799-BFDB-F33CECD48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10531"/>
          </a:xfrm>
        </p:spPr>
        <p:txBody>
          <a:bodyPr>
            <a:normAutofit/>
          </a:bodyPr>
          <a:lstStyle/>
          <a:p>
            <a:pPr algn="ctr"/>
            <a:r>
              <a:rPr kumimoji="1" lang="en" altLang="en-US" sz="3200" b="1" dirty="0">
                <a:ea typeface="GYEONGGITITLEOTF MEDIUM" panose="02020603020101020101" pitchFamily="18" charset="-127"/>
              </a:rPr>
              <a:t>vicuna</a:t>
            </a:r>
            <a:endParaRPr kumimoji="1" lang="ko-Kore-KR" altLang="en-US" sz="3200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5AF024B4-ED81-BE9D-F6A5-476F5D5880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8223" y="1344283"/>
            <a:ext cx="8023738" cy="480536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 typeface="Wingdings" pitchFamily="2" charset="2"/>
              <a:buChar char="v"/>
            </a:pPr>
            <a:endParaRPr lang="en-US" altLang="ko-KR" sz="16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pPr lvl="1">
              <a:lnSpc>
                <a:spcPct val="100000"/>
              </a:lnSpc>
              <a:buFont typeface="Wingdings" pitchFamily="2" charset="2"/>
              <a:buChar char="v"/>
            </a:pPr>
            <a:endParaRPr lang="en-US" altLang="ko-KR" sz="16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pPr lvl="1">
              <a:lnSpc>
                <a:spcPct val="100000"/>
              </a:lnSpc>
              <a:buFont typeface="Wingdings" pitchFamily="2" charset="2"/>
              <a:buChar char="v"/>
            </a:pPr>
            <a:endParaRPr kumimoji="1" lang="en-US" altLang="ko-KR" sz="16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82CDD7B-4E52-6F75-9485-F368AFB5EFF0}"/>
              </a:ext>
            </a:extLst>
          </p:cNvPr>
          <p:cNvSpPr txBox="1"/>
          <p:nvPr/>
        </p:nvSpPr>
        <p:spPr>
          <a:xfrm>
            <a:off x="2220686" y="578031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ore-KR" altLang="en-US" dirty="0">
              <a:latin typeface="GyeonggiTitleOTF Medium" panose="02020603020101020101" pitchFamily="18" charset="-127"/>
            </a:endParaRPr>
          </a:p>
        </p:txBody>
      </p:sp>
      <p:pic>
        <p:nvPicPr>
          <p:cNvPr id="16" name="Picture 15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0FEF0F89-43CB-AD15-4E15-9AFAD67BEE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9650" y="2072706"/>
            <a:ext cx="3644929" cy="3034260"/>
          </a:xfrm>
          <a:prstGeom prst="rect">
            <a:avLst/>
          </a:prstGeom>
        </p:spPr>
      </p:pic>
      <p:pic>
        <p:nvPicPr>
          <p:cNvPr id="18" name="Picture 17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B9A58C19-C4A9-3D16-DBF5-B4533650F4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192" y="2044949"/>
            <a:ext cx="4241718" cy="306201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A79B263-7752-875A-5DE2-2050838AB655}"/>
              </a:ext>
            </a:extLst>
          </p:cNvPr>
          <p:cNvSpPr txBox="1"/>
          <p:nvPr/>
        </p:nvSpPr>
        <p:spPr>
          <a:xfrm>
            <a:off x="728091" y="1273804"/>
            <a:ext cx="316992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KR" sz="2500" dirty="0">
                <a:latin typeface="GyeonggiTitleOTF Medium" panose="02020603020101020101" pitchFamily="18" charset="-127"/>
              </a:rPr>
              <a:t>instruction following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410D705-DF76-E7F2-5E9C-8ACB82315ABC}"/>
              </a:ext>
            </a:extLst>
          </p:cNvPr>
          <p:cNvSpPr txBox="1"/>
          <p:nvPr/>
        </p:nvSpPr>
        <p:spPr>
          <a:xfrm>
            <a:off x="5425440" y="1356475"/>
            <a:ext cx="316992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KR" sz="2500" dirty="0">
                <a:latin typeface="GyeonggiTitleOTF Medium" panose="02020603020101020101" pitchFamily="18" charset="-127"/>
              </a:rPr>
              <a:t>conversation</a:t>
            </a:r>
          </a:p>
        </p:txBody>
      </p:sp>
    </p:spTree>
    <p:extLst>
      <p:ext uri="{BB962C8B-B14F-4D97-AF65-F5344CB8AC3E}">
        <p14:creationId xmlns:p14="http://schemas.microsoft.com/office/powerpoint/2010/main" val="16928120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E3E5F1-6B97-9799-BFDB-F33CECD48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10531"/>
          </a:xfrm>
        </p:spPr>
        <p:txBody>
          <a:bodyPr>
            <a:normAutofit/>
          </a:bodyPr>
          <a:lstStyle/>
          <a:p>
            <a:pPr algn="ctr"/>
            <a:r>
              <a:rPr kumimoji="1" lang="en" altLang="en-US" sz="3200" b="1" dirty="0">
                <a:ea typeface="GYEONGGITITLEOTF MEDIUM" panose="02020603020101020101" pitchFamily="18" charset="-127"/>
              </a:rPr>
              <a:t>vicuna</a:t>
            </a:r>
            <a:endParaRPr kumimoji="1" lang="ko-Kore-KR" altLang="en-US" sz="3200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5AF024B4-ED81-BE9D-F6A5-476F5D5880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8223" y="1344283"/>
            <a:ext cx="8023738" cy="480536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 typeface="Wingdings" pitchFamily="2" charset="2"/>
              <a:buChar char="v"/>
            </a:pPr>
            <a:endParaRPr lang="en-US" altLang="ko-KR" sz="16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pPr lvl="1">
              <a:lnSpc>
                <a:spcPct val="100000"/>
              </a:lnSpc>
              <a:buFont typeface="Wingdings" pitchFamily="2" charset="2"/>
              <a:buChar char="v"/>
            </a:pPr>
            <a:endParaRPr lang="en-US" altLang="ko-KR" sz="16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pPr lvl="1">
              <a:lnSpc>
                <a:spcPct val="100000"/>
              </a:lnSpc>
              <a:buFont typeface="Wingdings" pitchFamily="2" charset="2"/>
              <a:buChar char="v"/>
            </a:pPr>
            <a:endParaRPr kumimoji="1" lang="en-US" altLang="ko-KR" sz="16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82CDD7B-4E52-6F75-9485-F368AFB5EFF0}"/>
              </a:ext>
            </a:extLst>
          </p:cNvPr>
          <p:cNvSpPr txBox="1"/>
          <p:nvPr/>
        </p:nvSpPr>
        <p:spPr>
          <a:xfrm>
            <a:off x="2220686" y="578031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ore-KR" altLang="en-US" dirty="0">
              <a:latin typeface="GyeonggiTitleOTF Medium" panose="020206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6DCDAF-9065-4483-955D-8BF2471C3577}"/>
              </a:ext>
            </a:extLst>
          </p:cNvPr>
          <p:cNvSpPr txBox="1"/>
          <p:nvPr/>
        </p:nvSpPr>
        <p:spPr>
          <a:xfrm>
            <a:off x="109728" y="1411571"/>
            <a:ext cx="290169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KR" sz="2600" dirty="0">
                <a:latin typeface="GyeonggiTitleOTF Medium" panose="02020603020101020101" pitchFamily="18" charset="-127"/>
              </a:rPr>
              <a:t>kovicuna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77ACF2-8777-020B-1DEE-EACBB9DF54F3}"/>
              </a:ext>
            </a:extLst>
          </p:cNvPr>
          <p:cNvSpPr txBox="1"/>
          <p:nvPr/>
        </p:nvSpPr>
        <p:spPr>
          <a:xfrm>
            <a:off x="698224" y="2072640"/>
            <a:ext cx="8023738" cy="43890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>
                <a:latin typeface="GyeonggiTitleOTF Medium" panose="02020603020101020101" pitchFamily="18" charset="-127"/>
              </a:rPr>
              <a:t>번역된</a:t>
            </a:r>
            <a:r>
              <a:rPr lang="en-US" dirty="0">
                <a:latin typeface="GyeonggiTitleOTF Medium" panose="02020603020101020101" pitchFamily="18" charset="-127"/>
              </a:rPr>
              <a:t> </a:t>
            </a:r>
            <a:r>
              <a:rPr lang="en-US" altLang="ko-KR" dirty="0">
                <a:latin typeface="GyeonggiTitleOTF Medium" panose="02020603020101020101" pitchFamily="18" charset="-127"/>
              </a:rPr>
              <a:t>62</a:t>
            </a:r>
            <a:r>
              <a:rPr lang="ko-KR" altLang="en-US" dirty="0">
                <a:latin typeface="GyeonggiTitleOTF Medium" panose="02020603020101020101" pitchFamily="18" charset="-127"/>
              </a:rPr>
              <a:t>만개의 대화문 </a:t>
            </a:r>
            <a:r>
              <a:rPr lang="en-US" altLang="ko-KR" dirty="0">
                <a:latin typeface="GyeonggiTitleOTF Medium" panose="02020603020101020101" pitchFamily="18" charset="-127"/>
              </a:rPr>
              <a:t>+</a:t>
            </a:r>
            <a:r>
              <a:rPr lang="ko-KR" altLang="en-US" dirty="0">
                <a:latin typeface="GyeonggiTitleOTF Medium" panose="02020603020101020101" pitchFamily="18" charset="-127"/>
              </a:rPr>
              <a:t> </a:t>
            </a:r>
            <a:r>
              <a:rPr lang="en-US" altLang="ko-KR" dirty="0">
                <a:latin typeface="GyeonggiTitleOTF Medium" panose="02020603020101020101" pitchFamily="18" charset="-127"/>
              </a:rPr>
              <a:t>alpaca 7B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GyeonggiTitleOTF Medium" panose="02020603020101020101" pitchFamily="18" charset="-127"/>
              </a:rPr>
              <a:t>vicuna</a:t>
            </a:r>
            <a:r>
              <a:rPr lang="ko-KR" altLang="en-US" dirty="0" err="1">
                <a:latin typeface="GyeonggiTitleOTF Medium" panose="02020603020101020101" pitchFamily="18" charset="-127"/>
              </a:rPr>
              <a:t>를</a:t>
            </a:r>
            <a:r>
              <a:rPr lang="ko-KR" altLang="en-US" dirty="0">
                <a:latin typeface="GyeonggiTitleOTF Medium" panose="02020603020101020101" pitchFamily="18" charset="-127"/>
              </a:rPr>
              <a:t> 학습한 방식</a:t>
            </a:r>
            <a:endParaRPr lang="en-US" altLang="ko-KR" dirty="0">
              <a:latin typeface="GyeonggiTitleOTF Medium" panose="02020603020101020101" pitchFamily="18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>
                <a:latin typeface="GyeonggiTitleOTF Medium" panose="02020603020101020101" pitchFamily="18" charset="-127"/>
              </a:rPr>
              <a:t>공개된</a:t>
            </a:r>
            <a:r>
              <a:rPr lang="en-US" dirty="0">
                <a:latin typeface="GyeonggiTitleOTF Medium" panose="02020603020101020101" pitchFamily="18" charset="-127"/>
              </a:rPr>
              <a:t> dataset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 err="1">
                <a:effectLst/>
                <a:latin typeface="GyeonggiTitleOTF Medium" panose="02020603020101020101" pitchFamily="18" charset="-127"/>
              </a:rPr>
              <a:t>original_dataset.json</a:t>
            </a:r>
            <a:r>
              <a:rPr lang="en-US" sz="1600" dirty="0">
                <a:effectLst/>
                <a:latin typeface="GyeonggiTitleOTF Medium" panose="02020603020101020101" pitchFamily="18" charset="-127"/>
              </a:rPr>
              <a:t> : </a:t>
            </a:r>
            <a:r>
              <a:rPr lang="ko-KR" altLang="en-US" sz="1600" dirty="0">
                <a:effectLst/>
                <a:latin typeface="GyeonggiTitleOTF Medium" panose="02020603020101020101" pitchFamily="18" charset="-127"/>
              </a:rPr>
              <a:t>원본 </a:t>
            </a:r>
            <a:r>
              <a:rPr lang="en-US" sz="1600" dirty="0" err="1">
                <a:effectLst/>
                <a:latin typeface="GyeonggiTitleOTF Medium" panose="02020603020101020101" pitchFamily="18" charset="-127"/>
              </a:rPr>
              <a:t>shareGPT</a:t>
            </a:r>
            <a:r>
              <a:rPr lang="en-US" sz="1600" dirty="0">
                <a:effectLst/>
                <a:latin typeface="GyeonggiTitleOTF Medium" panose="02020603020101020101" pitchFamily="18" charset="-127"/>
              </a:rPr>
              <a:t> </a:t>
            </a:r>
            <a:r>
              <a:rPr lang="ko-KR" altLang="en-US" sz="1600" dirty="0">
                <a:effectLst/>
                <a:latin typeface="GyeonggiTitleOTF Medium" panose="02020603020101020101" pitchFamily="18" charset="-127"/>
              </a:rPr>
              <a:t>파일</a:t>
            </a:r>
            <a:r>
              <a:rPr lang="en-US" altLang="ko-KR" sz="1600" dirty="0">
                <a:effectLst/>
                <a:latin typeface="GyeonggiTitleOTF Medium" panose="02020603020101020101" pitchFamily="18" charset="-127"/>
              </a:rPr>
              <a:t>(62</a:t>
            </a:r>
            <a:r>
              <a:rPr lang="ko-KR" altLang="en-US" sz="1600" dirty="0">
                <a:effectLst/>
                <a:latin typeface="GyeonggiTitleOTF Medium" panose="02020603020101020101" pitchFamily="18" charset="-127"/>
              </a:rPr>
              <a:t>만영문대화문</a:t>
            </a:r>
            <a:r>
              <a:rPr lang="en-US" altLang="ko-KR" sz="1600" dirty="0">
                <a:effectLst/>
                <a:latin typeface="GyeonggiTitleOTF Medium" panose="02020603020101020101" pitchFamily="18" charset="-127"/>
              </a:rPr>
              <a:t>)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 err="1">
                <a:effectLst/>
                <a:latin typeface="GyeonggiTitleOTF Medium" panose="02020603020101020101" pitchFamily="18" charset="-127"/>
              </a:rPr>
              <a:t>ko_dataset.json</a:t>
            </a:r>
            <a:r>
              <a:rPr lang="en-US" sz="1600" dirty="0">
                <a:effectLst/>
                <a:latin typeface="GyeonggiTitleOTF Medium" panose="02020603020101020101" pitchFamily="18" charset="-127"/>
              </a:rPr>
              <a:t> : </a:t>
            </a:r>
            <a:r>
              <a:rPr lang="ko-KR" altLang="en-US" sz="1600" dirty="0">
                <a:effectLst/>
                <a:latin typeface="GyeonggiTitleOTF Medium" panose="02020603020101020101" pitchFamily="18" charset="-127"/>
              </a:rPr>
              <a:t>번역본 </a:t>
            </a:r>
            <a:r>
              <a:rPr lang="en-US" sz="1600" dirty="0" err="1">
                <a:effectLst/>
                <a:latin typeface="GyeonggiTitleOTF Medium" panose="02020603020101020101" pitchFamily="18" charset="-127"/>
              </a:rPr>
              <a:t>shareGPT</a:t>
            </a:r>
            <a:r>
              <a:rPr lang="ko-KR" altLang="en-US" sz="1600" dirty="0">
                <a:effectLst/>
                <a:latin typeface="GyeonggiTitleOTF Medium" panose="02020603020101020101" pitchFamily="18" charset="-127"/>
              </a:rPr>
              <a:t>파일</a:t>
            </a:r>
            <a:r>
              <a:rPr lang="en-US" altLang="ko-KR" sz="1600" dirty="0">
                <a:effectLst/>
                <a:latin typeface="GyeonggiTitleOTF Medium" panose="02020603020101020101" pitchFamily="18" charset="-127"/>
              </a:rPr>
              <a:t>, </a:t>
            </a:r>
            <a:r>
              <a:rPr lang="ko-KR" altLang="en-US" sz="1600" dirty="0">
                <a:effectLst/>
                <a:latin typeface="GyeonggiTitleOTF Medium" panose="02020603020101020101" pitchFamily="18" charset="-127"/>
              </a:rPr>
              <a:t>구조 원본과 동일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effectLst/>
                <a:latin typeface="GyeonggiTitleOTF Medium" panose="02020603020101020101" pitchFamily="18" charset="-127"/>
              </a:rPr>
              <a:t>ko_dataset_2.json : </a:t>
            </a:r>
            <a:r>
              <a:rPr lang="en-US" sz="1600" dirty="0" err="1">
                <a:effectLst/>
                <a:latin typeface="GyeonggiTitleOTF Medium" panose="02020603020101020101" pitchFamily="18" charset="-127"/>
              </a:rPr>
              <a:t>ko_dataset.json</a:t>
            </a:r>
            <a:r>
              <a:rPr lang="en-US" sz="1600" dirty="0">
                <a:effectLst/>
                <a:latin typeface="GyeonggiTitleOTF Medium" panose="02020603020101020101" pitchFamily="18" charset="-127"/>
              </a:rPr>
              <a:t> </a:t>
            </a:r>
            <a:r>
              <a:rPr lang="ko-KR" altLang="en-US" sz="1600" dirty="0">
                <a:effectLst/>
                <a:latin typeface="GyeonggiTitleOTF Medium" panose="02020603020101020101" pitchFamily="18" charset="-127"/>
              </a:rPr>
              <a:t>에서 파일구조가 불안정한</a:t>
            </a:r>
            <a:r>
              <a:rPr lang="en-US" altLang="ko-KR" sz="1600" dirty="0">
                <a:effectLst/>
                <a:latin typeface="GyeonggiTitleOTF Medium" panose="02020603020101020101" pitchFamily="18" charset="-127"/>
              </a:rPr>
              <a:t>(</a:t>
            </a:r>
            <a:r>
              <a:rPr lang="ko-KR" altLang="en-US" sz="1600" dirty="0">
                <a:effectLst/>
                <a:latin typeface="GyeonggiTitleOTF Medium" panose="02020603020101020101" pitchFamily="18" charset="-127"/>
              </a:rPr>
              <a:t>대화가 없거나</a:t>
            </a:r>
            <a:r>
              <a:rPr lang="en-US" altLang="ko-KR" sz="1600" dirty="0">
                <a:effectLst/>
                <a:latin typeface="GyeonggiTitleOTF Medium" panose="02020603020101020101" pitchFamily="18" charset="-127"/>
              </a:rPr>
              <a:t>, </a:t>
            </a:r>
            <a:r>
              <a:rPr lang="ko-KR" altLang="en-US" sz="1600" dirty="0">
                <a:effectLst/>
                <a:latin typeface="GyeonggiTitleOTF Medium" panose="02020603020101020101" pitchFamily="18" charset="-127"/>
              </a:rPr>
              <a:t>대화의 시작이 </a:t>
            </a:r>
            <a:r>
              <a:rPr lang="en-US" sz="1600" dirty="0" err="1">
                <a:effectLst/>
                <a:latin typeface="GyeonggiTitleOTF Medium" panose="02020603020101020101" pitchFamily="18" charset="-127"/>
              </a:rPr>
              <a:t>gpt</a:t>
            </a:r>
            <a:r>
              <a:rPr lang="en-US" sz="1600" dirty="0">
                <a:effectLst/>
                <a:latin typeface="GyeonggiTitleOTF Medium" panose="02020603020101020101" pitchFamily="18" charset="-127"/>
              </a:rPr>
              <a:t> </a:t>
            </a:r>
            <a:r>
              <a:rPr lang="ko-KR" altLang="en-US" sz="1600" dirty="0">
                <a:effectLst/>
                <a:latin typeface="GyeonggiTitleOTF Medium" panose="02020603020101020101" pitchFamily="18" charset="-127"/>
              </a:rPr>
              <a:t>인데 그 이후 대화가 </a:t>
            </a:r>
            <a:r>
              <a:rPr lang="ko-KR" altLang="en-US" sz="1600" dirty="0" err="1">
                <a:effectLst/>
                <a:latin typeface="GyeonggiTitleOTF Medium" panose="02020603020101020101" pitchFamily="18" charset="-127"/>
              </a:rPr>
              <a:t>없는것들</a:t>
            </a:r>
            <a:r>
              <a:rPr lang="en-US" altLang="ko-KR" sz="1600" dirty="0">
                <a:effectLst/>
                <a:latin typeface="GyeonggiTitleOTF Medium" panose="02020603020101020101" pitchFamily="18" charset="-127"/>
              </a:rPr>
              <a:t>) </a:t>
            </a:r>
            <a:r>
              <a:rPr lang="ko-KR" altLang="en-US" sz="1600" dirty="0">
                <a:effectLst/>
                <a:latin typeface="GyeonggiTitleOTF Medium" panose="02020603020101020101" pitchFamily="18" charset="-127"/>
              </a:rPr>
              <a:t>대화 삭제 버전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 err="1">
                <a:effectLst/>
                <a:latin typeface="GyeonggiTitleOTF Medium" panose="02020603020101020101" pitchFamily="18" charset="-127"/>
              </a:rPr>
              <a:t>ko_alpaca_style_dataset.json</a:t>
            </a:r>
            <a:r>
              <a:rPr lang="en-US" sz="1600" dirty="0">
                <a:effectLst/>
                <a:latin typeface="GyeonggiTitleOTF Medium" panose="02020603020101020101" pitchFamily="18" charset="-127"/>
              </a:rPr>
              <a:t> : </a:t>
            </a:r>
            <a:r>
              <a:rPr lang="ko-KR" altLang="en-US" sz="1600" dirty="0" err="1">
                <a:effectLst/>
                <a:latin typeface="GyeonggiTitleOTF Medium" panose="02020603020101020101" pitchFamily="18" charset="-127"/>
              </a:rPr>
              <a:t>알파카</a:t>
            </a:r>
            <a:r>
              <a:rPr lang="ko-KR" altLang="en-US" sz="1600" dirty="0">
                <a:effectLst/>
                <a:latin typeface="GyeonggiTitleOTF Medium" panose="02020603020101020101" pitchFamily="18" charset="-127"/>
              </a:rPr>
              <a:t> </a:t>
            </a:r>
            <a:r>
              <a:rPr lang="ko-KR" altLang="en-US" sz="1600" dirty="0" err="1">
                <a:effectLst/>
                <a:latin typeface="GyeonggiTitleOTF Medium" panose="02020603020101020101" pitchFamily="18" charset="-127"/>
              </a:rPr>
              <a:t>파인튜닝을</a:t>
            </a:r>
            <a:r>
              <a:rPr lang="ko-KR" altLang="en-US" sz="1600" dirty="0">
                <a:effectLst/>
                <a:latin typeface="GyeonggiTitleOTF Medium" panose="02020603020101020101" pitchFamily="18" charset="-127"/>
              </a:rPr>
              <a:t> 위한 구조로 변경</a:t>
            </a:r>
          </a:p>
          <a:p>
            <a:pPr lvl="1">
              <a:lnSpc>
                <a:spcPct val="150000"/>
              </a:lnSpc>
            </a:pPr>
            <a:br>
              <a:rPr lang="ko-KR" altLang="en-US" b="1" dirty="0">
                <a:solidFill>
                  <a:srgbClr val="374151"/>
                </a:solidFill>
                <a:effectLst/>
                <a:latin typeface="GYEONGGITITLEOTF MEDIUM" panose="02020603020101020101" pitchFamily="18" charset="-127"/>
              </a:rPr>
            </a:br>
            <a:endParaRPr lang="ko-KR" altLang="en-US" b="1" dirty="0">
              <a:solidFill>
                <a:srgbClr val="374151"/>
              </a:solidFill>
              <a:effectLst/>
              <a:latin typeface="GYEONGGITITLEOTF MEDIUM" panose="02020603020101020101" pitchFamily="18" charset="-127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KR" dirty="0">
              <a:latin typeface="GyeonggiTitleOTF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988677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E3E5F1-6B97-9799-BFDB-F33CECD48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10531"/>
          </a:xfrm>
        </p:spPr>
        <p:txBody>
          <a:bodyPr>
            <a:normAutofit/>
          </a:bodyPr>
          <a:lstStyle/>
          <a:p>
            <a:pPr algn="ctr"/>
            <a:r>
              <a:rPr kumimoji="1" lang="en" altLang="en-US" sz="3200" b="1" dirty="0">
                <a:ea typeface="GYEONGGITITLEOTF MEDIUM" panose="02020603020101020101" pitchFamily="18" charset="-127"/>
              </a:rPr>
              <a:t>vicuna</a:t>
            </a:r>
            <a:endParaRPr kumimoji="1" lang="ko-Kore-KR" altLang="en-US" sz="3200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5AF024B4-ED81-BE9D-F6A5-476F5D5880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8223" y="1344283"/>
            <a:ext cx="8023738" cy="480536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 typeface="Wingdings" pitchFamily="2" charset="2"/>
              <a:buChar char="v"/>
            </a:pPr>
            <a:endParaRPr lang="en-US" altLang="ko-KR" sz="16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pPr lvl="1">
              <a:lnSpc>
                <a:spcPct val="100000"/>
              </a:lnSpc>
              <a:buFont typeface="Wingdings" pitchFamily="2" charset="2"/>
              <a:buChar char="v"/>
            </a:pPr>
            <a:endParaRPr lang="en-US" altLang="ko-KR" sz="16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pPr lvl="1">
              <a:lnSpc>
                <a:spcPct val="100000"/>
              </a:lnSpc>
              <a:buFont typeface="Wingdings" pitchFamily="2" charset="2"/>
              <a:buChar char="v"/>
            </a:pPr>
            <a:endParaRPr kumimoji="1" lang="en-US" altLang="ko-KR" sz="16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82CDD7B-4E52-6F75-9485-F368AFB5EFF0}"/>
              </a:ext>
            </a:extLst>
          </p:cNvPr>
          <p:cNvSpPr txBox="1"/>
          <p:nvPr/>
        </p:nvSpPr>
        <p:spPr>
          <a:xfrm>
            <a:off x="2220686" y="578031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ore-KR" altLang="en-US" dirty="0">
              <a:latin typeface="GyeonggiTitleOTF Medium" panose="02020603020101020101" pitchFamily="18" charset="-127"/>
            </a:endParaRPr>
          </a:p>
        </p:txBody>
      </p:sp>
      <p:pic>
        <p:nvPicPr>
          <p:cNvPr id="6" name="Picture 5" descr="A screenshot of a graph&#10;&#10;Description automatically generated">
            <a:extLst>
              <a:ext uri="{FF2B5EF4-FFF2-40B4-BE49-F238E27FC236}">
                <a16:creationId xmlns:a16="http://schemas.microsoft.com/office/drawing/2014/main" id="{F83CB8D6-1264-3B87-D477-5652FA1F8A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301" y="1710099"/>
            <a:ext cx="7767581" cy="370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2319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E3E5F1-6B97-9799-BFDB-F33CECD48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10531"/>
          </a:xfrm>
        </p:spPr>
        <p:txBody>
          <a:bodyPr>
            <a:normAutofit/>
          </a:bodyPr>
          <a:lstStyle/>
          <a:p>
            <a:pPr algn="ctr"/>
            <a:r>
              <a:rPr lang="en-US" altLang="ko-KR" sz="3200" b="1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  <a:cs typeface="Pretendard" panose="02000503000000020004" pitchFamily="2" charset="-127"/>
              </a:rPr>
              <a:t>KoAlpaca</a:t>
            </a:r>
            <a:endParaRPr kumimoji="1" lang="ko-Kore-KR" altLang="en-US" sz="32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276043D-CC3C-2E91-7C6A-8B2742A5E7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371600"/>
            <a:ext cx="8023738" cy="480536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 typeface="Wingdings" pitchFamily="2" charset="2"/>
              <a:buChar char="v"/>
            </a:pPr>
            <a:r>
              <a:rPr kumimoji="1" lang="ko-KR" altLang="en-US" sz="2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</a:t>
            </a:r>
            <a:r>
              <a:rPr kumimoji="1" lang="en-US" altLang="ko-KR" sz="2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“</a:t>
            </a:r>
            <a:r>
              <a:rPr kumimoji="1" lang="ko-KR" altLang="en-US" sz="2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한국어 명령어</a:t>
            </a:r>
            <a:r>
              <a:rPr kumimoji="1" lang="en-US" altLang="ko-KR" sz="2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"</a:t>
            </a:r>
            <a:r>
              <a:rPr kumimoji="1" lang="ko-KR" altLang="en-US" sz="2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를 따르는 </a:t>
            </a:r>
            <a:r>
              <a:rPr kumimoji="1" lang="en-US" altLang="ko-KR" sz="2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Alpaca</a:t>
            </a:r>
          </a:p>
          <a:p>
            <a:pPr lvl="1">
              <a:lnSpc>
                <a:spcPct val="100000"/>
              </a:lnSpc>
              <a:buFont typeface="Wingdings" pitchFamily="2" charset="2"/>
              <a:buChar char="§"/>
            </a:pPr>
            <a:r>
              <a:rPr lang="en-US" altLang="ko-KR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Polyglot-ko 12.8B </a:t>
            </a:r>
            <a:r>
              <a:rPr lang="ko-KR" altLang="en-US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기반 </a:t>
            </a:r>
            <a:r>
              <a:rPr lang="en-US" altLang="ko-KR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[Full Finetune v1.1]</a:t>
            </a:r>
            <a:endParaRPr lang="en-US" altLang="ko-Kore-KR" sz="16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pPr lvl="1">
              <a:lnSpc>
                <a:spcPct val="100000"/>
              </a:lnSpc>
              <a:buFont typeface="Wingdings" pitchFamily="2" charset="2"/>
              <a:buChar char="§"/>
            </a:pPr>
            <a:r>
              <a:rPr lang="en-US" altLang="ko-Kore-KR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Polyglot-ko 5.8B </a:t>
            </a:r>
            <a:r>
              <a:rPr lang="ko-KR" altLang="en-US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기반 </a:t>
            </a:r>
            <a:r>
              <a:rPr lang="en-US" altLang="ko-KR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[</a:t>
            </a:r>
            <a:r>
              <a:rPr lang="en-US" altLang="ko-Kore-KR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Full Finetune]</a:t>
            </a:r>
          </a:p>
          <a:p>
            <a:pPr lvl="1">
              <a:lnSpc>
                <a:spcPct val="100000"/>
              </a:lnSpc>
              <a:buFont typeface="Wingdings" pitchFamily="2" charset="2"/>
              <a:buChar char="§"/>
            </a:pPr>
            <a:r>
              <a:rPr lang="en-US" altLang="ko-KR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Meta LLAMA 7B </a:t>
            </a:r>
            <a:r>
              <a:rPr lang="ko-KR" altLang="en-US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기반 </a:t>
            </a:r>
            <a:r>
              <a:rPr lang="en-US" altLang="ko-KR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[Full Finetune]</a:t>
            </a:r>
          </a:p>
          <a:p>
            <a:pPr lvl="1">
              <a:lnSpc>
                <a:spcPct val="100000"/>
              </a:lnSpc>
              <a:buFont typeface="Wingdings" pitchFamily="2" charset="2"/>
              <a:buChar char="§"/>
            </a:pPr>
            <a:r>
              <a:rPr lang="en-US" altLang="ko-KR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Meta LLAMA 13B </a:t>
            </a:r>
            <a:r>
              <a:rPr lang="ko-KR" altLang="en-US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기반 </a:t>
            </a:r>
            <a:r>
              <a:rPr lang="en-US" altLang="ko-KR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[</a:t>
            </a:r>
            <a:r>
              <a:rPr lang="en-US" altLang="ko-KR" sz="1600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LoRA</a:t>
            </a:r>
            <a:r>
              <a:rPr lang="en-US" altLang="ko-KR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]</a:t>
            </a:r>
          </a:p>
          <a:p>
            <a:pPr lvl="1">
              <a:lnSpc>
                <a:spcPct val="100000"/>
              </a:lnSpc>
              <a:buFont typeface="Wingdings" pitchFamily="2" charset="2"/>
              <a:buChar char="§"/>
            </a:pPr>
            <a:r>
              <a:rPr lang="en-US" altLang="ko-KR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Meta LLAMA 30B </a:t>
            </a:r>
            <a:r>
              <a:rPr lang="ko-KR" altLang="en-US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기반 </a:t>
            </a:r>
            <a:r>
              <a:rPr lang="en-US" altLang="ko-KR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[</a:t>
            </a:r>
            <a:r>
              <a:rPr lang="en-US" altLang="ko-KR" sz="1600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LoRA</a:t>
            </a:r>
            <a:r>
              <a:rPr lang="en-US" altLang="ko-KR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]</a:t>
            </a:r>
          </a:p>
          <a:p>
            <a:pPr lvl="1">
              <a:lnSpc>
                <a:spcPct val="100000"/>
              </a:lnSpc>
              <a:buFont typeface="Wingdings" pitchFamily="2" charset="2"/>
              <a:buChar char="§"/>
            </a:pPr>
            <a:r>
              <a:rPr lang="en-US" altLang="ko-KR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Meta LLAMA 65B </a:t>
            </a:r>
            <a:r>
              <a:rPr lang="ko-KR" altLang="en-US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기반 </a:t>
            </a:r>
            <a:r>
              <a:rPr lang="en-US" altLang="ko-KR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[</a:t>
            </a:r>
            <a:r>
              <a:rPr lang="en-US" altLang="ko-KR" sz="1600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LoRA</a:t>
            </a:r>
            <a:r>
              <a:rPr lang="en-US" altLang="ko-KR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]</a:t>
            </a:r>
          </a:p>
          <a:p>
            <a:pPr lvl="1">
              <a:lnSpc>
                <a:spcPct val="100000"/>
              </a:lnSpc>
              <a:buFont typeface="Wingdings" pitchFamily="2" charset="2"/>
              <a:buChar char="v"/>
            </a:pPr>
            <a:endParaRPr lang="en-US" altLang="ko-KR" sz="16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pPr lvl="1">
              <a:lnSpc>
                <a:spcPct val="100000"/>
              </a:lnSpc>
              <a:buFont typeface="Wingdings" pitchFamily="2" charset="2"/>
              <a:buChar char="v"/>
            </a:pPr>
            <a:endParaRPr kumimoji="1" lang="en-US" altLang="ko-KR" sz="16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</p:txBody>
      </p:sp>
      <p:cxnSp>
        <p:nvCxnSpPr>
          <p:cNvPr id="4" name="Straight Arrow Connector 22">
            <a:extLst>
              <a:ext uri="{FF2B5EF4-FFF2-40B4-BE49-F238E27FC236}">
                <a16:creationId xmlns:a16="http://schemas.microsoft.com/office/drawing/2014/main" id="{4E9577BC-D44B-B9A6-B34F-CBBA9F895BE4}"/>
              </a:ext>
            </a:extLst>
          </p:cNvPr>
          <p:cNvCxnSpPr>
            <a:cxnSpLocks/>
          </p:cNvCxnSpPr>
          <p:nvPr/>
        </p:nvCxnSpPr>
        <p:spPr>
          <a:xfrm>
            <a:off x="4572000" y="3774281"/>
            <a:ext cx="0" cy="887239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54BBEFE-D3C6-44DF-61F6-3C48CC64D271}"/>
              </a:ext>
            </a:extLst>
          </p:cNvPr>
          <p:cNvSpPr txBox="1"/>
          <p:nvPr/>
        </p:nvSpPr>
        <p:spPr>
          <a:xfrm>
            <a:off x="2388005" y="4766928"/>
            <a:ext cx="43679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kumimoji="1" lang="en-US" altLang="ko-KR" sz="1800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KoAlpaca</a:t>
            </a:r>
            <a:r>
              <a:rPr kumimoji="1" lang="ko-KR" altLang="en-US" sz="18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는 백본 모델로 두 가지 모델을 사용</a:t>
            </a:r>
            <a:endParaRPr kumimoji="1" lang="en-US" altLang="ko-KR" sz="18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E1B749-A5BA-FEB2-0ACF-9FDA8DEE73FF}"/>
              </a:ext>
            </a:extLst>
          </p:cNvPr>
          <p:cNvSpPr txBox="1"/>
          <p:nvPr/>
        </p:nvSpPr>
        <p:spPr>
          <a:xfrm>
            <a:off x="325925" y="5241668"/>
            <a:ext cx="862918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00000"/>
              </a:lnSpc>
              <a:buAutoNum type="arabicPeriod"/>
            </a:pPr>
            <a:r>
              <a:rPr kumimoji="1" lang="en-US" altLang="ko-KR" sz="18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Polyglot-ko 5.8B </a:t>
            </a:r>
            <a:r>
              <a:rPr kumimoji="1" lang="ko-KR" altLang="en-US" sz="18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기반 </a:t>
            </a:r>
            <a:r>
              <a:rPr kumimoji="1" lang="en-US" altLang="ko-KR" sz="18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-&gt; </a:t>
            </a:r>
            <a:r>
              <a:rPr kumimoji="1" lang="en-US" altLang="ko-KR" sz="1800" dirty="0">
                <a:latin typeface="GyeonggiTitleOTF Medium" panose="02020603020101020101" pitchFamily="18" charset="-127"/>
                <a:ea typeface="GyeonggiTitleOTF Medium" panose="02020603020101020101" pitchFamily="18" charset="-127"/>
                <a:hlinkClick r:id="rId3"/>
              </a:rPr>
              <a:t>https://huggingface.co/beomi/KoAlpaca-Polyglot</a:t>
            </a:r>
            <a:endParaRPr kumimoji="1" lang="en-US" altLang="ko-KR" sz="18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pPr marL="342900" indent="-342900">
              <a:lnSpc>
                <a:spcPct val="100000"/>
              </a:lnSpc>
              <a:buAutoNum type="arabicPeriod" startAt="2"/>
            </a:pPr>
            <a:r>
              <a:rPr kumimoji="1" lang="en-US" altLang="ko-KR" sz="18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Meta LLAMA 7B </a:t>
            </a:r>
            <a:r>
              <a:rPr kumimoji="1" lang="ko-KR" altLang="en-US" sz="18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기반 </a:t>
            </a:r>
            <a:r>
              <a:rPr kumimoji="1" lang="en-US" altLang="ko-KR" sz="18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-&gt; </a:t>
            </a:r>
            <a:r>
              <a:rPr kumimoji="1" lang="en-US" altLang="ko-KR" sz="1800" dirty="0">
                <a:latin typeface="GyeonggiTitleOTF Medium" panose="02020603020101020101" pitchFamily="18" charset="-127"/>
                <a:ea typeface="GyeonggiTitleOTF Medium" panose="02020603020101020101" pitchFamily="18" charset="-127"/>
                <a:hlinkClick r:id="rId4"/>
              </a:rPr>
              <a:t>https://huggingface.co/beomi/KoAlpaca</a:t>
            </a:r>
            <a:endParaRPr kumimoji="1" lang="en-US" altLang="ko-KR" sz="18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pPr lvl="1"/>
            <a:r>
              <a:rPr kumimoji="1" lang="en-US" altLang="ko-KR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Polyglot</a:t>
            </a:r>
            <a:r>
              <a:rPr kumimoji="1" lang="ko-KR" altLang="en-US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는 한국어</a:t>
            </a:r>
            <a:r>
              <a:rPr kumimoji="1" lang="en-US" altLang="ko-KR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, </a:t>
            </a:r>
            <a:r>
              <a:rPr kumimoji="1" lang="en-US" altLang="ko-KR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LLaMa</a:t>
            </a:r>
            <a:r>
              <a:rPr kumimoji="1" lang="ko-KR" altLang="en-US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는 한</a:t>
            </a:r>
            <a:r>
              <a:rPr kumimoji="1" lang="en-US" altLang="ko-KR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/</a:t>
            </a:r>
            <a:r>
              <a:rPr kumimoji="1" lang="ko-KR" altLang="en-US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영 </a:t>
            </a:r>
            <a:r>
              <a:rPr kumimoji="1" lang="en-US" altLang="ko-KR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-&gt; </a:t>
            </a:r>
            <a:r>
              <a:rPr kumimoji="1" lang="en-US" altLang="ko-KR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LLaMA</a:t>
            </a:r>
            <a:r>
              <a:rPr kumimoji="1" lang="ko-KR" altLang="en-US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는 한국어 성능이 좋지 못함</a:t>
            </a:r>
            <a:endParaRPr kumimoji="1" lang="en-US" altLang="ko-KR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25C360A-FCC2-7FD2-CB71-FE39E1DDD723}"/>
              </a:ext>
            </a:extLst>
          </p:cNvPr>
          <p:cNvSpPr txBox="1"/>
          <p:nvPr/>
        </p:nvSpPr>
        <p:spPr>
          <a:xfrm>
            <a:off x="1297979" y="3545762"/>
            <a:ext cx="6994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kumimoji="1" lang="en-US" altLang="ko-KR" sz="1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* 7B, 13B, 30B, 65B</a:t>
            </a:r>
            <a:r>
              <a:rPr kumimoji="1" lang="ko-KR" altLang="en-US" sz="1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의 의미 </a:t>
            </a:r>
            <a:r>
              <a:rPr kumimoji="1" lang="en-US" altLang="ko-KR" sz="1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: </a:t>
            </a:r>
            <a:r>
              <a:rPr kumimoji="1" lang="ko-KR" altLang="en-US" sz="1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자연어 모델을 구성하는 파라미터 개수가 </a:t>
            </a:r>
            <a:r>
              <a:rPr kumimoji="1" lang="en-US" altLang="ko-KR" sz="1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7 billion, 13 billion, 30 billion, </a:t>
            </a:r>
            <a:r>
              <a:rPr kumimoji="1" lang="ko-KR" altLang="en-US" sz="1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및 </a:t>
            </a:r>
            <a:r>
              <a:rPr kumimoji="1" lang="en-US" altLang="ko-KR" sz="1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65 billion</a:t>
            </a:r>
            <a:r>
              <a:rPr kumimoji="1" lang="ko-KR" altLang="en-US" sz="1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이라는 것</a:t>
            </a:r>
            <a:endParaRPr kumimoji="1" lang="en-US" altLang="ko-KR" sz="10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643826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E3E5F1-6B97-9799-BFDB-F33CECD48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10531"/>
          </a:xfrm>
        </p:spPr>
        <p:txBody>
          <a:bodyPr>
            <a:normAutofit/>
          </a:bodyPr>
          <a:lstStyle/>
          <a:p>
            <a:pPr algn="ctr"/>
            <a:r>
              <a:rPr kumimoji="1" lang="en" altLang="en-US" sz="3200" b="1" dirty="0">
                <a:ea typeface="GYEONGGITITLEOTF MEDIUM" panose="02020603020101020101" pitchFamily="18" charset="-127"/>
              </a:rPr>
              <a:t>vicuna</a:t>
            </a:r>
            <a:endParaRPr kumimoji="1" lang="ko-Kore-KR" altLang="en-US" sz="3200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5AF024B4-ED81-BE9D-F6A5-476F5D5880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8223" y="1344283"/>
            <a:ext cx="8023738" cy="480536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 typeface="Wingdings" pitchFamily="2" charset="2"/>
              <a:buChar char="v"/>
            </a:pPr>
            <a:endParaRPr lang="en-US" altLang="ko-KR" sz="16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pPr lvl="1">
              <a:lnSpc>
                <a:spcPct val="100000"/>
              </a:lnSpc>
              <a:buFont typeface="Wingdings" pitchFamily="2" charset="2"/>
              <a:buChar char="v"/>
            </a:pPr>
            <a:endParaRPr lang="en-US" altLang="ko-KR" sz="16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pPr lvl="1">
              <a:lnSpc>
                <a:spcPct val="100000"/>
              </a:lnSpc>
              <a:buFont typeface="Wingdings" pitchFamily="2" charset="2"/>
              <a:buChar char="v"/>
            </a:pPr>
            <a:endParaRPr kumimoji="1" lang="en-US" altLang="ko-KR" sz="16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82CDD7B-4E52-6F75-9485-F368AFB5EFF0}"/>
              </a:ext>
            </a:extLst>
          </p:cNvPr>
          <p:cNvSpPr txBox="1"/>
          <p:nvPr/>
        </p:nvSpPr>
        <p:spPr>
          <a:xfrm>
            <a:off x="2220686" y="578031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ore-KR" altLang="en-US" dirty="0">
              <a:latin typeface="GyeonggiTitleOTF Medium" panose="02020603020101020101" pitchFamily="18" charset="-127"/>
            </a:endParaRPr>
          </a:p>
        </p:txBody>
      </p:sp>
      <p:pic>
        <p:nvPicPr>
          <p:cNvPr id="4" name="Picture 3" descr="A computer screen shot of a program code&#10;&#10;Description automatically generated">
            <a:extLst>
              <a:ext uri="{FF2B5EF4-FFF2-40B4-BE49-F238E27FC236}">
                <a16:creationId xmlns:a16="http://schemas.microsoft.com/office/drawing/2014/main" id="{2E44DB8B-2535-06C3-AAD1-67C5264935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0835" y="1485104"/>
            <a:ext cx="6318513" cy="4523719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CFF28CE-4996-988B-CCFF-F04B1D09F1F0}"/>
              </a:ext>
            </a:extLst>
          </p:cNvPr>
          <p:cNvCxnSpPr/>
          <p:nvPr/>
        </p:nvCxnSpPr>
        <p:spPr>
          <a:xfrm>
            <a:off x="2220686" y="2596896"/>
            <a:ext cx="543589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60F1AC6-3B38-BF3B-DA03-548EA5417228}"/>
              </a:ext>
            </a:extLst>
          </p:cNvPr>
          <p:cNvCxnSpPr/>
          <p:nvPr/>
        </p:nvCxnSpPr>
        <p:spPr>
          <a:xfrm>
            <a:off x="1820725" y="5431536"/>
            <a:ext cx="494171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3B9ED34-6F8F-8248-5D27-805E70CEC72A}"/>
              </a:ext>
            </a:extLst>
          </p:cNvPr>
          <p:cNvCxnSpPr/>
          <p:nvPr/>
        </p:nvCxnSpPr>
        <p:spPr>
          <a:xfrm>
            <a:off x="1886852" y="5644896"/>
            <a:ext cx="4492472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Left Bracket 14">
            <a:extLst>
              <a:ext uri="{FF2B5EF4-FFF2-40B4-BE49-F238E27FC236}">
                <a16:creationId xmlns:a16="http://schemas.microsoft.com/office/drawing/2014/main" id="{1C5966D6-3173-855D-7464-026B56C5EBE7}"/>
              </a:ext>
            </a:extLst>
          </p:cNvPr>
          <p:cNvSpPr/>
          <p:nvPr/>
        </p:nvSpPr>
        <p:spPr>
          <a:xfrm>
            <a:off x="1328928" y="3767328"/>
            <a:ext cx="491797" cy="1280160"/>
          </a:xfrm>
          <a:prstGeom prst="leftBracket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KR" dirty="0">
              <a:latin typeface="GyeonggiTitleOTF Medium" panose="0202060302010102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095820C-FFF2-88C4-7243-F1AA4102EC53}"/>
              </a:ext>
            </a:extLst>
          </p:cNvPr>
          <p:cNvSpPr txBox="1"/>
          <p:nvPr/>
        </p:nvSpPr>
        <p:spPr>
          <a:xfrm>
            <a:off x="28363" y="4099521"/>
            <a:ext cx="1246289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dirty="0" err="1">
                <a:latin typeface="GyeonggiTitleOTF Medium" panose="02020603020101020101" pitchFamily="18" charset="-127"/>
              </a:rPr>
              <a:t>데이터</a:t>
            </a:r>
            <a:r>
              <a:rPr lang="en-US" sz="1500" dirty="0">
                <a:latin typeface="GyeonggiTitleOTF Medium" panose="02020603020101020101" pitchFamily="18" charset="-127"/>
              </a:rPr>
              <a:t> </a:t>
            </a:r>
            <a:r>
              <a:rPr lang="en-US" sz="1500" dirty="0" err="1">
                <a:latin typeface="GyeonggiTitleOTF Medium" panose="02020603020101020101" pitchFamily="18" charset="-127"/>
              </a:rPr>
              <a:t>분할</a:t>
            </a:r>
            <a:endParaRPr lang="en-KR" sz="1500" dirty="0">
              <a:latin typeface="GyeonggiTitleOTF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5588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C37EA714-5EC0-08E4-E60C-5632A4C232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10531"/>
          </a:xfrm>
        </p:spPr>
        <p:txBody>
          <a:bodyPr>
            <a:normAutofit/>
          </a:bodyPr>
          <a:lstStyle/>
          <a:p>
            <a:pPr algn="ctr"/>
            <a:r>
              <a:rPr kumimoji="1" lang="en" altLang="en-US" sz="3200" b="1" dirty="0">
                <a:ea typeface="GYEONGGITITLEOTF MEDIUM" panose="02020603020101020101" pitchFamily="18" charset="-127"/>
              </a:rPr>
              <a:t>vicuna</a:t>
            </a:r>
            <a:endParaRPr kumimoji="1" lang="ko-Kore-KR" altLang="en-US" sz="3200" dirty="0"/>
          </a:p>
        </p:txBody>
      </p:sp>
      <p:pic>
        <p:nvPicPr>
          <p:cNvPr id="6" name="Picture 5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BE80DEF6-8CEC-289F-A8C6-9300A8602D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646" y="2131314"/>
            <a:ext cx="7302500" cy="24003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CB5564F-A873-723C-E42A-33FA0B7A2CE6}"/>
              </a:ext>
            </a:extLst>
          </p:cNvPr>
          <p:cNvSpPr txBox="1"/>
          <p:nvPr/>
        </p:nvSpPr>
        <p:spPr>
          <a:xfrm>
            <a:off x="4572000" y="1376486"/>
            <a:ext cx="468172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dirty="0" err="1">
                <a:latin typeface="GyeonggiTitleOTF Medium" panose="02020603020101020101" pitchFamily="18" charset="-127"/>
              </a:rPr>
              <a:t>raw_data길이에</a:t>
            </a:r>
            <a:r>
              <a:rPr lang="en-US" sz="1500" dirty="0">
                <a:latin typeface="GyeonggiTitleOTF Medium" panose="02020603020101020101" pitchFamily="18" charset="-127"/>
              </a:rPr>
              <a:t> </a:t>
            </a:r>
            <a:r>
              <a:rPr lang="en-US" sz="1500" dirty="0" err="1">
                <a:latin typeface="GyeonggiTitleOTF Medium" panose="02020603020101020101" pitchFamily="18" charset="-127"/>
              </a:rPr>
              <a:t>해당하는</a:t>
            </a:r>
            <a:r>
              <a:rPr lang="en-US" sz="1500" dirty="0">
                <a:latin typeface="GyeonggiTitleOTF Medium" panose="02020603020101020101" pitchFamily="18" charset="-127"/>
              </a:rPr>
              <a:t> </a:t>
            </a:r>
            <a:r>
              <a:rPr lang="en-US" sz="1500" dirty="0" err="1">
                <a:latin typeface="GyeonggiTitleOTF Medium" panose="02020603020101020101" pitchFamily="18" charset="-127"/>
              </a:rPr>
              <a:t>순열</a:t>
            </a:r>
            <a:r>
              <a:rPr lang="en-US" sz="1500" dirty="0">
                <a:latin typeface="GyeonggiTitleOTF Medium" panose="02020603020101020101" pitchFamily="18" charset="-127"/>
              </a:rPr>
              <a:t> </a:t>
            </a:r>
            <a:r>
              <a:rPr lang="en-US" sz="1500" dirty="0" err="1">
                <a:latin typeface="GyeonggiTitleOTF Medium" panose="02020603020101020101" pitchFamily="18" charset="-127"/>
              </a:rPr>
              <a:t>생성</a:t>
            </a:r>
            <a:r>
              <a:rPr lang="en-US" sz="1500" dirty="0">
                <a:latin typeface="GyeonggiTitleOTF Medium" panose="02020603020101020101" pitchFamily="18" charset="-127"/>
              </a:rPr>
              <a:t> </a:t>
            </a:r>
            <a:br>
              <a:rPr lang="en-US" sz="1500" dirty="0">
                <a:latin typeface="GyeonggiTitleOTF Medium" panose="02020603020101020101" pitchFamily="18" charset="-127"/>
              </a:rPr>
            </a:br>
            <a:r>
              <a:rPr lang="en-US" altLang="ko-KR" sz="1500" dirty="0">
                <a:latin typeface="GyeonggiTitleOTF Medium" panose="02020603020101020101" pitchFamily="18" charset="-127"/>
              </a:rPr>
              <a:t>-&gt; </a:t>
            </a:r>
            <a:r>
              <a:rPr lang="ko-KR" altLang="en-US" sz="1500" dirty="0">
                <a:latin typeface="GyeonggiTitleOTF Medium" panose="02020603020101020101" pitchFamily="18" charset="-127"/>
              </a:rPr>
              <a:t>데이터 인덱스 섞음</a:t>
            </a:r>
            <a:endParaRPr lang="en-KR" sz="1500" dirty="0">
              <a:latin typeface="GyeonggiTitleOTF Medium" panose="02020603020101020101" pitchFamily="18" charset="-127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A9BA59B-349E-4FF8-0934-01AA534D229B}"/>
              </a:ext>
            </a:extLst>
          </p:cNvPr>
          <p:cNvCxnSpPr>
            <a:cxnSpLocks/>
          </p:cNvCxnSpPr>
          <p:nvPr/>
        </p:nvCxnSpPr>
        <p:spPr>
          <a:xfrm flipV="1">
            <a:off x="2975096" y="1930484"/>
            <a:ext cx="1596904" cy="833122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40A1502-67E6-3371-3DE3-2A4F64095B59}"/>
              </a:ext>
            </a:extLst>
          </p:cNvPr>
          <p:cNvCxnSpPr>
            <a:cxnSpLocks/>
          </p:cNvCxnSpPr>
          <p:nvPr/>
        </p:nvCxnSpPr>
        <p:spPr>
          <a:xfrm flipV="1">
            <a:off x="3490205" y="2992794"/>
            <a:ext cx="1569475" cy="297063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C2A63D50-96FE-BCD1-6C3C-20BF424ED26C}"/>
              </a:ext>
            </a:extLst>
          </p:cNvPr>
          <p:cNvSpPr txBox="1"/>
          <p:nvPr/>
        </p:nvSpPr>
        <p:spPr>
          <a:xfrm>
            <a:off x="5059680" y="2440441"/>
            <a:ext cx="468172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KR" sz="1500" dirty="0">
                <a:solidFill>
                  <a:srgbClr val="FFFF00"/>
                </a:solidFill>
                <a:latin typeface="GyeonggiTitleOTF Medium" panose="02020603020101020101" pitchFamily="18" charset="-127"/>
              </a:rPr>
              <a:t>train data </a:t>
            </a:r>
            <a:r>
              <a:rPr lang="en-US" altLang="ko-KR" sz="1500" dirty="0">
                <a:solidFill>
                  <a:srgbClr val="FFFF00"/>
                </a:solidFill>
                <a:latin typeface="GyeonggiTitleOTF Medium" panose="02020603020101020101" pitchFamily="18" charset="-127"/>
              </a:rPr>
              <a:t>: 98%</a:t>
            </a:r>
          </a:p>
          <a:p>
            <a:r>
              <a:rPr lang="en-KR" sz="1500" dirty="0">
                <a:solidFill>
                  <a:srgbClr val="FFFF00"/>
                </a:solidFill>
                <a:latin typeface="GyeonggiTitleOTF Medium" panose="02020603020101020101" pitchFamily="18" charset="-127"/>
              </a:rPr>
              <a:t>eval data : 2 %</a:t>
            </a:r>
          </a:p>
        </p:txBody>
      </p:sp>
    </p:spTree>
    <p:extLst>
      <p:ext uri="{BB962C8B-B14F-4D97-AF65-F5344CB8AC3E}">
        <p14:creationId xmlns:p14="http://schemas.microsoft.com/office/powerpoint/2010/main" val="15746074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E3E5F1-6B97-9799-BFDB-F33CECD48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10531"/>
          </a:xfrm>
        </p:spPr>
        <p:txBody>
          <a:bodyPr>
            <a:normAutofit/>
          </a:bodyPr>
          <a:lstStyle/>
          <a:p>
            <a:pPr algn="ctr"/>
            <a:r>
              <a:rPr kumimoji="1" lang="en" altLang="en-US" sz="3200" b="1" dirty="0">
                <a:ea typeface="GYEONGGITITLEOTF MEDIUM" panose="02020603020101020101" pitchFamily="18" charset="-127"/>
              </a:rPr>
              <a:t>vicuna</a:t>
            </a:r>
            <a:endParaRPr kumimoji="1" lang="ko-Kore-KR" altLang="en-US" sz="3200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5AF024B4-ED81-BE9D-F6A5-476F5D5880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8223" y="1344283"/>
            <a:ext cx="8023738" cy="480536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 typeface="Wingdings" pitchFamily="2" charset="2"/>
              <a:buChar char="v"/>
            </a:pPr>
            <a:endParaRPr lang="en-US" altLang="ko-KR" sz="16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pPr lvl="1">
              <a:lnSpc>
                <a:spcPct val="100000"/>
              </a:lnSpc>
              <a:buFont typeface="Wingdings" pitchFamily="2" charset="2"/>
              <a:buChar char="v"/>
            </a:pPr>
            <a:endParaRPr lang="en-US" altLang="ko-KR" sz="16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pPr lvl="1">
              <a:lnSpc>
                <a:spcPct val="100000"/>
              </a:lnSpc>
              <a:buFont typeface="Wingdings" pitchFamily="2" charset="2"/>
              <a:buChar char="v"/>
            </a:pPr>
            <a:endParaRPr kumimoji="1" lang="en-US" altLang="ko-KR" sz="16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82CDD7B-4E52-6F75-9485-F368AFB5EFF0}"/>
              </a:ext>
            </a:extLst>
          </p:cNvPr>
          <p:cNvSpPr txBox="1"/>
          <p:nvPr/>
        </p:nvSpPr>
        <p:spPr>
          <a:xfrm>
            <a:off x="2220686" y="578031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ore-KR" altLang="en-US" dirty="0">
              <a:latin typeface="GyeonggiTitleOTF Medium" panose="02020603020101020101" pitchFamily="18" charset="-127"/>
            </a:endParaRPr>
          </a:p>
        </p:txBody>
      </p:sp>
      <p:pic>
        <p:nvPicPr>
          <p:cNvPr id="6" name="Picture 5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3489EE2B-4088-7766-9A50-BF2AEABBE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791" y="1344283"/>
            <a:ext cx="6615545" cy="2794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DEF1EB0-14E0-1F12-5A02-584B20C9B49A}"/>
              </a:ext>
            </a:extLst>
          </p:cNvPr>
          <p:cNvSpPr txBox="1"/>
          <p:nvPr/>
        </p:nvSpPr>
        <p:spPr>
          <a:xfrm>
            <a:off x="1104791" y="4437888"/>
            <a:ext cx="6615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KR" dirty="0">
                <a:latin typeface="GyeonggiTitleOTF Medium" panose="02020603020101020101" pitchFamily="18" charset="-127"/>
              </a:rPr>
              <a:t>초기화할때 모든 데이터셋을 전처리</a:t>
            </a:r>
          </a:p>
        </p:txBody>
      </p:sp>
    </p:spTree>
    <p:extLst>
      <p:ext uri="{BB962C8B-B14F-4D97-AF65-F5344CB8AC3E}">
        <p14:creationId xmlns:p14="http://schemas.microsoft.com/office/powerpoint/2010/main" val="3165743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E3E5F1-6B97-9799-BFDB-F33CECD48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10531"/>
          </a:xfrm>
        </p:spPr>
        <p:txBody>
          <a:bodyPr>
            <a:normAutofit/>
          </a:bodyPr>
          <a:lstStyle/>
          <a:p>
            <a:pPr algn="ctr"/>
            <a:r>
              <a:rPr kumimoji="1" lang="en" altLang="en-US" sz="3200" b="1" dirty="0">
                <a:ea typeface="GYEONGGITITLEOTF MEDIUM" panose="02020603020101020101" pitchFamily="18" charset="-127"/>
              </a:rPr>
              <a:t>vicuna</a:t>
            </a:r>
            <a:endParaRPr kumimoji="1" lang="ko-Kore-KR" altLang="en-US" sz="3200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5AF024B4-ED81-BE9D-F6A5-476F5D5880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8223" y="1344283"/>
            <a:ext cx="8023738" cy="480536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 typeface="Wingdings" pitchFamily="2" charset="2"/>
              <a:buChar char="v"/>
            </a:pPr>
            <a:endParaRPr lang="en-US" altLang="ko-KR" sz="16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pPr lvl="1">
              <a:lnSpc>
                <a:spcPct val="100000"/>
              </a:lnSpc>
              <a:buFont typeface="Wingdings" pitchFamily="2" charset="2"/>
              <a:buChar char="v"/>
            </a:pPr>
            <a:endParaRPr lang="en-US" altLang="ko-KR" sz="16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pPr lvl="1">
              <a:lnSpc>
                <a:spcPct val="100000"/>
              </a:lnSpc>
              <a:buFont typeface="Wingdings" pitchFamily="2" charset="2"/>
              <a:buChar char="v"/>
            </a:pPr>
            <a:r>
              <a:rPr lang="en-KR" sz="1200" dirty="0"/>
              <a:t>전처리된 데이터는 cached_data_dict에 캐싱</a:t>
            </a:r>
          </a:p>
          <a:p>
            <a:pPr lvl="1">
              <a:lnSpc>
                <a:spcPct val="100000"/>
              </a:lnSpc>
              <a:buFont typeface="Wingdings" pitchFamily="2" charset="2"/>
              <a:buChar char="v"/>
            </a:pPr>
            <a:endParaRPr kumimoji="1" lang="en-US" altLang="ko-KR" sz="16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82CDD7B-4E52-6F75-9485-F368AFB5EFF0}"/>
              </a:ext>
            </a:extLst>
          </p:cNvPr>
          <p:cNvSpPr txBox="1"/>
          <p:nvPr/>
        </p:nvSpPr>
        <p:spPr>
          <a:xfrm>
            <a:off x="2220686" y="578031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ore-KR" altLang="en-US" dirty="0">
              <a:latin typeface="GyeonggiTitleOTF Medium" panose="02020603020101020101" pitchFamily="18" charset="-127"/>
            </a:endParaRPr>
          </a:p>
        </p:txBody>
      </p:sp>
      <p:pic>
        <p:nvPicPr>
          <p:cNvPr id="8" name="Picture 7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4C822AB3-B58B-65E5-BBE1-B337F227BA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502" y="1378797"/>
            <a:ext cx="5658227" cy="477084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C654709-CCA1-219C-1100-238BDB7FB5F1}"/>
              </a:ext>
            </a:extLst>
          </p:cNvPr>
          <p:cNvSpPr txBox="1"/>
          <p:nvPr/>
        </p:nvSpPr>
        <p:spPr>
          <a:xfrm>
            <a:off x="5852729" y="3482392"/>
            <a:ext cx="351129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dirty="0">
                <a:latin typeface="GyeonggiTitleOTF Medium" panose="02020603020101020101" pitchFamily="18" charset="-127"/>
              </a:rPr>
              <a:t>데이터를 미리 전처리 하지 않고</a:t>
            </a:r>
          </a:p>
          <a:p>
            <a:r>
              <a:rPr lang="en-KR" dirty="0">
                <a:latin typeface="GyeonggiTitleOTF Medium" panose="02020603020101020101" pitchFamily="18" charset="-127"/>
              </a:rPr>
              <a:t>실제 데이터 접근시 에만 데이터 전처리</a:t>
            </a:r>
            <a:r>
              <a:rPr lang="en-US" altLang="ko-KR" dirty="0">
                <a:latin typeface="GyeonggiTitleOTF Medium" panose="02020603020101020101" pitchFamily="18" charset="-127"/>
              </a:rPr>
              <a:t>,</a:t>
            </a:r>
          </a:p>
          <a:p>
            <a:endParaRPr lang="en-US" altLang="ko-KR" dirty="0">
              <a:latin typeface="GyeonggiTitleOTF Medium" panose="02020603020101020101" pitchFamily="18" charset="-127"/>
            </a:endParaRPr>
          </a:p>
          <a:p>
            <a:br>
              <a:rPr lang="en-US" altLang="ko-KR" dirty="0">
                <a:latin typeface="GyeonggiTitleOTF Medium" panose="02020603020101020101" pitchFamily="18" charset="-127"/>
              </a:rPr>
            </a:br>
            <a:r>
              <a:rPr lang="en-KR" dirty="0">
                <a:latin typeface="GyeonggiTitleOTF Medium" panose="02020603020101020101" pitchFamily="18" charset="-127"/>
              </a:rPr>
              <a:t>전처리된 데이터는 cached_data_dict에 캐싱</a:t>
            </a:r>
          </a:p>
          <a:p>
            <a:r>
              <a:rPr lang="en-KR" dirty="0">
                <a:latin typeface="GyeonggiTitleOTF Medium" panose="02020603020101020101" pitchFamily="18" charset="-127"/>
              </a:rPr>
              <a:t> 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B566693-2571-A922-4F07-29D79F8C6E36}"/>
              </a:ext>
            </a:extLst>
          </p:cNvPr>
          <p:cNvCxnSpPr>
            <a:cxnSpLocks/>
          </p:cNvCxnSpPr>
          <p:nvPr/>
        </p:nvCxnSpPr>
        <p:spPr>
          <a:xfrm flipV="1">
            <a:off x="1776017" y="3746964"/>
            <a:ext cx="4259023" cy="188976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3DF3AD6-C6C9-DC99-2A4C-DB4FEBA95760}"/>
              </a:ext>
            </a:extLst>
          </p:cNvPr>
          <p:cNvCxnSpPr>
            <a:cxnSpLocks/>
          </p:cNvCxnSpPr>
          <p:nvPr/>
        </p:nvCxnSpPr>
        <p:spPr>
          <a:xfrm flipV="1">
            <a:off x="2744017" y="4200512"/>
            <a:ext cx="3108712" cy="436042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42F15A12-4247-0F58-24A4-9520E3FF5633}"/>
              </a:ext>
            </a:extLst>
          </p:cNvPr>
          <p:cNvSpPr txBox="1"/>
          <p:nvPr/>
        </p:nvSpPr>
        <p:spPr>
          <a:xfrm>
            <a:off x="6268338" y="2428583"/>
            <a:ext cx="468172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 err="1">
                <a:latin typeface="GyeonggiTitleOTF Medium" panose="02020603020101020101" pitchFamily="18" charset="-127"/>
              </a:rPr>
              <a:t>캐싱되어있다면</a:t>
            </a:r>
            <a:r>
              <a:rPr lang="ko-KR" altLang="en-US" dirty="0">
                <a:latin typeface="GyeonggiTitleOTF Medium" panose="02020603020101020101" pitchFamily="18" charset="-127"/>
              </a:rPr>
              <a:t> 해당 </a:t>
            </a:r>
            <a:endParaRPr lang="en-US" altLang="ko-KR" dirty="0">
              <a:latin typeface="GyeonggiTitleOTF Medium" panose="02020603020101020101" pitchFamily="18" charset="-127"/>
            </a:endParaRPr>
          </a:p>
          <a:p>
            <a:r>
              <a:rPr lang="ko-KR" altLang="en-US" dirty="0">
                <a:latin typeface="GyeonggiTitleOTF Medium" panose="02020603020101020101" pitchFamily="18" charset="-127"/>
              </a:rPr>
              <a:t>인덱스에 접근</a:t>
            </a:r>
            <a:endParaRPr lang="en-KR" dirty="0">
              <a:latin typeface="GyeonggiTitleOTF Medium" panose="02020603020101020101" pitchFamily="18" charset="-127"/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2E11B13-F287-B638-9949-6987C2F8F787}"/>
              </a:ext>
            </a:extLst>
          </p:cNvPr>
          <p:cNvCxnSpPr>
            <a:cxnSpLocks/>
          </p:cNvCxnSpPr>
          <p:nvPr/>
        </p:nvCxnSpPr>
        <p:spPr>
          <a:xfrm flipV="1">
            <a:off x="2926328" y="2913437"/>
            <a:ext cx="3279400" cy="1364057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555D699-8B47-ECF6-11BC-4B28C9436190}"/>
              </a:ext>
            </a:extLst>
          </p:cNvPr>
          <p:cNvCxnSpPr>
            <a:cxnSpLocks/>
          </p:cNvCxnSpPr>
          <p:nvPr/>
        </p:nvCxnSpPr>
        <p:spPr>
          <a:xfrm flipV="1">
            <a:off x="2976358" y="5111021"/>
            <a:ext cx="3058682" cy="701113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79927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E3E5F1-6B97-9799-BFDB-F33CECD48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10531"/>
          </a:xfrm>
        </p:spPr>
        <p:txBody>
          <a:bodyPr>
            <a:normAutofit/>
          </a:bodyPr>
          <a:lstStyle/>
          <a:p>
            <a:pPr algn="ctr"/>
            <a:r>
              <a:rPr kumimoji="1" lang="en" altLang="en-US" sz="3200" b="1" dirty="0">
                <a:ea typeface="GYEONGGITITLEOTF MEDIUM" panose="02020603020101020101" pitchFamily="18" charset="-127"/>
              </a:rPr>
              <a:t>vicuna</a:t>
            </a:r>
            <a:endParaRPr kumimoji="1" lang="ko-Kore-KR" altLang="en-US" sz="3200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5AF024B4-ED81-BE9D-F6A5-476F5D5880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8223" y="1344283"/>
            <a:ext cx="8023738" cy="480536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 typeface="Wingdings" pitchFamily="2" charset="2"/>
              <a:buChar char="v"/>
            </a:pPr>
            <a:endParaRPr lang="en-US" altLang="ko-KR" sz="16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pPr lvl="1">
              <a:lnSpc>
                <a:spcPct val="100000"/>
              </a:lnSpc>
              <a:buFont typeface="Wingdings" pitchFamily="2" charset="2"/>
              <a:buChar char="v"/>
            </a:pPr>
            <a:endParaRPr lang="en-US" altLang="ko-KR" sz="16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pPr lvl="1">
              <a:lnSpc>
                <a:spcPct val="100000"/>
              </a:lnSpc>
              <a:buFont typeface="Wingdings" pitchFamily="2" charset="2"/>
              <a:buChar char="v"/>
            </a:pPr>
            <a:endParaRPr kumimoji="1" lang="en-US" altLang="ko-KR" sz="16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82CDD7B-4E52-6F75-9485-F368AFB5EFF0}"/>
              </a:ext>
            </a:extLst>
          </p:cNvPr>
          <p:cNvSpPr txBox="1"/>
          <p:nvPr/>
        </p:nvSpPr>
        <p:spPr>
          <a:xfrm>
            <a:off x="2220686" y="578031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ore-KR" altLang="en-US" dirty="0">
              <a:latin typeface="GyeonggiTitleOTF Medium" panose="02020603020101020101" pitchFamily="18" charset="-127"/>
            </a:endParaRPr>
          </a:p>
        </p:txBody>
      </p:sp>
      <p:pic>
        <p:nvPicPr>
          <p:cNvPr id="6" name="Picture 5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3489EE2B-4088-7766-9A50-BF2AEABBE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01" y="1314849"/>
            <a:ext cx="6014132" cy="2540000"/>
          </a:xfrm>
          <a:prstGeom prst="rect">
            <a:avLst/>
          </a:prstGeom>
        </p:spPr>
      </p:pic>
      <p:pic>
        <p:nvPicPr>
          <p:cNvPr id="7" name="Picture 6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13D0F479-7151-FC29-4A8C-80CD94B83F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422" y="4727246"/>
            <a:ext cx="5702300" cy="1422400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5F65BDF-E88E-217D-795D-0662E2D9B905}"/>
              </a:ext>
            </a:extLst>
          </p:cNvPr>
          <p:cNvCxnSpPr>
            <a:cxnSpLocks/>
          </p:cNvCxnSpPr>
          <p:nvPr/>
        </p:nvCxnSpPr>
        <p:spPr>
          <a:xfrm>
            <a:off x="2110958" y="3110096"/>
            <a:ext cx="0" cy="1489505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B2F76AA2-38F0-8842-BDF6-B96CBEE927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8838" y="256055"/>
            <a:ext cx="2280216" cy="4684105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AE81494-47E5-418D-5C62-19EA479A5BF8}"/>
              </a:ext>
            </a:extLst>
          </p:cNvPr>
          <p:cNvCxnSpPr>
            <a:cxnSpLocks/>
          </p:cNvCxnSpPr>
          <p:nvPr/>
        </p:nvCxnSpPr>
        <p:spPr>
          <a:xfrm flipV="1">
            <a:off x="1251408" y="1496534"/>
            <a:ext cx="5397431" cy="1268439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48260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E3E5F1-6B97-9799-BFDB-F33CECD48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10531"/>
          </a:xfrm>
        </p:spPr>
        <p:txBody>
          <a:bodyPr>
            <a:normAutofit/>
          </a:bodyPr>
          <a:lstStyle/>
          <a:p>
            <a:pPr algn="ctr"/>
            <a:r>
              <a:rPr kumimoji="1" lang="en" altLang="en-US" sz="3200" b="1" dirty="0">
                <a:ea typeface="GYEONGGITITLEOTF MEDIUM" panose="02020603020101020101" pitchFamily="18" charset="-127"/>
              </a:rPr>
              <a:t>vicuna</a:t>
            </a:r>
            <a:endParaRPr kumimoji="1" lang="ko-Kore-KR" altLang="en-US" sz="3200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5AF024B4-ED81-BE9D-F6A5-476F5D5880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8223" y="1344283"/>
            <a:ext cx="8023738" cy="480536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 typeface="Wingdings" pitchFamily="2" charset="2"/>
              <a:buChar char="v"/>
            </a:pPr>
            <a:endParaRPr lang="en-US" altLang="ko-KR" sz="160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pPr lvl="1">
              <a:lnSpc>
                <a:spcPct val="100000"/>
              </a:lnSpc>
              <a:buFont typeface="Wingdings" pitchFamily="2" charset="2"/>
              <a:buChar char="v"/>
            </a:pPr>
            <a:endParaRPr lang="en-US" altLang="ko-KR" sz="160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pPr lvl="1">
              <a:lnSpc>
                <a:spcPct val="100000"/>
              </a:lnSpc>
              <a:buFont typeface="Wingdings" pitchFamily="2" charset="2"/>
              <a:buChar char="v"/>
            </a:pPr>
            <a:endParaRPr kumimoji="1" lang="en-US" altLang="ko-KR" sz="16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82CDD7B-4E52-6F75-9485-F368AFB5EFF0}"/>
              </a:ext>
            </a:extLst>
          </p:cNvPr>
          <p:cNvSpPr txBox="1"/>
          <p:nvPr/>
        </p:nvSpPr>
        <p:spPr>
          <a:xfrm>
            <a:off x="2220686" y="578031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ore-KR" altLang="en-US" dirty="0">
              <a:latin typeface="GyeonggiTitleOTF Medium" panose="02020603020101020101" pitchFamily="18" charset="-127"/>
            </a:endParaRPr>
          </a:p>
        </p:txBody>
      </p:sp>
      <p:pic>
        <p:nvPicPr>
          <p:cNvPr id="8" name="Picture 7" descr="A computer screen shot of a program code&#10;&#10;Description automatically generated">
            <a:extLst>
              <a:ext uri="{FF2B5EF4-FFF2-40B4-BE49-F238E27FC236}">
                <a16:creationId xmlns:a16="http://schemas.microsoft.com/office/drawing/2014/main" id="{E74003D0-0941-D069-8194-45C7A38A45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039" y="1403299"/>
            <a:ext cx="5207000" cy="4318000"/>
          </a:xfrm>
          <a:prstGeom prst="rect">
            <a:avLst/>
          </a:prstGeom>
        </p:spPr>
      </p:pic>
      <p:pic>
        <p:nvPicPr>
          <p:cNvPr id="11" name="Picture 10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25F66651-6C0C-CF76-B76B-ACC93E9498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8192" y="1596091"/>
            <a:ext cx="2613769" cy="314876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A07D38D-18A4-DC48-E39D-1ED95159F9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39061" y="842583"/>
            <a:ext cx="2882900" cy="317500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62CCD4C-B1B1-0EA7-1036-7726C32684F1}"/>
              </a:ext>
            </a:extLst>
          </p:cNvPr>
          <p:cNvCxnSpPr>
            <a:cxnSpLocks/>
          </p:cNvCxnSpPr>
          <p:nvPr/>
        </p:nvCxnSpPr>
        <p:spPr>
          <a:xfrm flipV="1">
            <a:off x="3241718" y="1234673"/>
            <a:ext cx="2387321" cy="1153382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9F01B5D-35FF-9F4C-048B-7EBB42186996}"/>
              </a:ext>
            </a:extLst>
          </p:cNvPr>
          <p:cNvCxnSpPr>
            <a:cxnSpLocks/>
          </p:cNvCxnSpPr>
          <p:nvPr/>
        </p:nvCxnSpPr>
        <p:spPr>
          <a:xfrm flipV="1">
            <a:off x="1962912" y="2570758"/>
            <a:ext cx="3979884" cy="858242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 descr="A close up of a black background&#10;&#10;Description automatically generated">
            <a:extLst>
              <a:ext uri="{FF2B5EF4-FFF2-40B4-BE49-F238E27FC236}">
                <a16:creationId xmlns:a16="http://schemas.microsoft.com/office/drawing/2014/main" id="{9E0FE7D4-5FE3-E9E0-8B80-2F4E385BF2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2001" y="623461"/>
            <a:ext cx="2755900" cy="393700"/>
          </a:xfrm>
          <a:prstGeom prst="rect">
            <a:avLst/>
          </a:prstGeom>
        </p:spPr>
      </p:pic>
      <p:pic>
        <p:nvPicPr>
          <p:cNvPr id="22" name="Picture 21" descr="A black background with blue and white text&#10;&#10;Description automatically generated">
            <a:extLst>
              <a:ext uri="{FF2B5EF4-FFF2-40B4-BE49-F238E27FC236}">
                <a16:creationId xmlns:a16="http://schemas.microsoft.com/office/drawing/2014/main" id="{ED4D7AAB-E6E9-5402-B862-63F7AF7CC63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6927" y="200471"/>
            <a:ext cx="2679700" cy="508000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243A305-2DC1-D02E-7059-FC2F130CE36C}"/>
              </a:ext>
            </a:extLst>
          </p:cNvPr>
          <p:cNvCxnSpPr>
            <a:cxnSpLocks/>
          </p:cNvCxnSpPr>
          <p:nvPr/>
        </p:nvCxnSpPr>
        <p:spPr>
          <a:xfrm flipV="1">
            <a:off x="1211756" y="926199"/>
            <a:ext cx="0" cy="1315005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48709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E3E5F1-6B97-9799-BFDB-F33CECD48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10531"/>
          </a:xfrm>
        </p:spPr>
        <p:txBody>
          <a:bodyPr>
            <a:normAutofit/>
          </a:bodyPr>
          <a:lstStyle/>
          <a:p>
            <a:pPr algn="ctr"/>
            <a:r>
              <a:rPr kumimoji="1" lang="en" altLang="en-US" sz="3200" b="1">
                <a:ea typeface="GYEONGGITITLEOTF MEDIUM" panose="02020603020101020101" pitchFamily="18" charset="-127"/>
              </a:rPr>
              <a:t>vicuna</a:t>
            </a:r>
            <a:endParaRPr kumimoji="1" lang="ko-Kore-KR" altLang="en-US" sz="3200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5AF024B4-ED81-BE9D-F6A5-476F5D5880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8223" y="1344283"/>
            <a:ext cx="8023738" cy="480536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 typeface="Wingdings" pitchFamily="2" charset="2"/>
              <a:buChar char="v"/>
            </a:pPr>
            <a:endParaRPr lang="en-US" altLang="ko-KR" sz="160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pPr lvl="1">
              <a:lnSpc>
                <a:spcPct val="100000"/>
              </a:lnSpc>
              <a:buFont typeface="Wingdings" pitchFamily="2" charset="2"/>
              <a:buChar char="v"/>
            </a:pPr>
            <a:endParaRPr lang="en-US" altLang="ko-KR" sz="160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pPr lvl="1">
              <a:lnSpc>
                <a:spcPct val="100000"/>
              </a:lnSpc>
              <a:buFont typeface="Wingdings" pitchFamily="2" charset="2"/>
              <a:buChar char="v"/>
            </a:pPr>
            <a:endParaRPr kumimoji="1" lang="en-US" altLang="ko-KR" sz="16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82CDD7B-4E52-6F75-9485-F368AFB5EFF0}"/>
              </a:ext>
            </a:extLst>
          </p:cNvPr>
          <p:cNvSpPr txBox="1"/>
          <p:nvPr/>
        </p:nvSpPr>
        <p:spPr>
          <a:xfrm>
            <a:off x="2220686" y="578031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ore-KR" altLang="en-US" dirty="0">
              <a:latin typeface="GyeonggiTitleOTF Medium" panose="02020603020101020101" pitchFamily="18" charset="-127"/>
            </a:endParaRPr>
          </a:p>
        </p:txBody>
      </p:sp>
      <p:pic>
        <p:nvPicPr>
          <p:cNvPr id="8" name="Picture 7" descr="A computer screen shot of a program code&#10;&#10;Description automatically generated">
            <a:extLst>
              <a:ext uri="{FF2B5EF4-FFF2-40B4-BE49-F238E27FC236}">
                <a16:creationId xmlns:a16="http://schemas.microsoft.com/office/drawing/2014/main" id="{E74003D0-0941-D069-8194-45C7A38A45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79" y="1403299"/>
            <a:ext cx="5207000" cy="4318000"/>
          </a:xfrm>
          <a:prstGeom prst="rect">
            <a:avLst/>
          </a:prstGeom>
        </p:spPr>
      </p:pic>
      <p:pic>
        <p:nvPicPr>
          <p:cNvPr id="10" name="Picture 9" descr="A close up of a black background&#10;&#10;Description automatically generated">
            <a:extLst>
              <a:ext uri="{FF2B5EF4-FFF2-40B4-BE49-F238E27FC236}">
                <a16:creationId xmlns:a16="http://schemas.microsoft.com/office/drawing/2014/main" id="{B53D8CEF-15EF-CAFB-EDA8-0952EC5CC8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2245" y="3608229"/>
            <a:ext cx="2755900" cy="393700"/>
          </a:xfrm>
          <a:prstGeom prst="rect">
            <a:avLst/>
          </a:prstGeom>
        </p:spPr>
      </p:pic>
      <p:pic>
        <p:nvPicPr>
          <p:cNvPr id="14" name="Picture 13" descr="A black background with blue and white text&#10;&#10;Description automatically generated">
            <a:extLst>
              <a:ext uri="{FF2B5EF4-FFF2-40B4-BE49-F238E27FC236}">
                <a16:creationId xmlns:a16="http://schemas.microsoft.com/office/drawing/2014/main" id="{D4FC710B-71DA-7335-4292-B5D45C7C57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0323" y="3075845"/>
            <a:ext cx="2679700" cy="508000"/>
          </a:xfrm>
          <a:prstGeom prst="rect">
            <a:avLst/>
          </a:prstGeom>
        </p:spPr>
      </p:pic>
      <p:pic>
        <p:nvPicPr>
          <p:cNvPr id="18" name="Picture 17" descr="A black background with white and blue text&#10;&#10;Description automatically generated">
            <a:extLst>
              <a:ext uri="{FF2B5EF4-FFF2-40B4-BE49-F238E27FC236}">
                <a16:creationId xmlns:a16="http://schemas.microsoft.com/office/drawing/2014/main" id="{99994607-58DE-E0E5-976E-E4818576DA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0902" y="5921829"/>
            <a:ext cx="1460500" cy="685800"/>
          </a:xfrm>
          <a:prstGeom prst="rect">
            <a:avLst/>
          </a:prstGeom>
        </p:spPr>
      </p:pic>
      <p:pic>
        <p:nvPicPr>
          <p:cNvPr id="20" name="Picture 19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ED31E019-2D87-ACA1-0FA8-459AD43654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63530" y="1218997"/>
            <a:ext cx="2514600" cy="889000"/>
          </a:xfrm>
          <a:prstGeom prst="rect">
            <a:avLst/>
          </a:prstGeom>
        </p:spPr>
      </p:pic>
      <p:pic>
        <p:nvPicPr>
          <p:cNvPr id="22" name="Picture 21" descr="A computer screen with text&#10;&#10;Description automatically generated">
            <a:extLst>
              <a:ext uri="{FF2B5EF4-FFF2-40B4-BE49-F238E27FC236}">
                <a16:creationId xmlns:a16="http://schemas.microsoft.com/office/drawing/2014/main" id="{E967C0D6-AAF1-88E2-8E43-D925020DC8F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96594" y="4499845"/>
            <a:ext cx="4061901" cy="1542893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2C9916B-1890-D703-42A6-1A25995B6508}"/>
              </a:ext>
            </a:extLst>
          </p:cNvPr>
          <p:cNvCxnSpPr>
            <a:cxnSpLocks/>
          </p:cNvCxnSpPr>
          <p:nvPr/>
        </p:nvCxnSpPr>
        <p:spPr>
          <a:xfrm flipV="1">
            <a:off x="1987296" y="1680543"/>
            <a:ext cx="4017786" cy="2990775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3CBD0E7-5DB9-8B8C-220E-236A81EC3FA2}"/>
              </a:ext>
            </a:extLst>
          </p:cNvPr>
          <p:cNvCxnSpPr>
            <a:cxnSpLocks/>
          </p:cNvCxnSpPr>
          <p:nvPr/>
        </p:nvCxnSpPr>
        <p:spPr>
          <a:xfrm flipV="1">
            <a:off x="3342578" y="3934921"/>
            <a:ext cx="2735027" cy="1317343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83F68C2-0D86-D863-9A53-067717862E57}"/>
              </a:ext>
            </a:extLst>
          </p:cNvPr>
          <p:cNvCxnSpPr>
            <a:cxnSpLocks/>
          </p:cNvCxnSpPr>
          <p:nvPr/>
        </p:nvCxnSpPr>
        <p:spPr>
          <a:xfrm flipV="1">
            <a:off x="3388636" y="5479906"/>
            <a:ext cx="2107958" cy="230374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4960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E3E5F1-6B97-9799-BFDB-F33CECD48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10531"/>
          </a:xfrm>
        </p:spPr>
        <p:txBody>
          <a:bodyPr>
            <a:normAutofit/>
          </a:bodyPr>
          <a:lstStyle/>
          <a:p>
            <a:pPr algn="ctr"/>
            <a:r>
              <a:rPr kumimoji="1" lang="en" altLang="en-US" sz="3200" b="1">
                <a:ea typeface="GYEONGGITITLEOTF MEDIUM" panose="02020603020101020101" pitchFamily="18" charset="-127"/>
              </a:rPr>
              <a:t>vicuna</a:t>
            </a:r>
            <a:endParaRPr kumimoji="1" lang="ko-Kore-KR" altLang="en-US" sz="3200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5AF024B4-ED81-BE9D-F6A5-476F5D5880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8223" y="1344283"/>
            <a:ext cx="8023738" cy="480536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 typeface="Wingdings" pitchFamily="2" charset="2"/>
              <a:buChar char="v"/>
            </a:pPr>
            <a:endParaRPr lang="en-US" altLang="ko-KR" sz="160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pPr lvl="1">
              <a:lnSpc>
                <a:spcPct val="100000"/>
              </a:lnSpc>
              <a:buFont typeface="Wingdings" pitchFamily="2" charset="2"/>
              <a:buChar char="v"/>
            </a:pPr>
            <a:endParaRPr lang="en-US" altLang="ko-KR" sz="160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pPr lvl="1">
              <a:lnSpc>
                <a:spcPct val="100000"/>
              </a:lnSpc>
              <a:buFont typeface="Wingdings" pitchFamily="2" charset="2"/>
              <a:buChar char="v"/>
            </a:pPr>
            <a:endParaRPr kumimoji="1" lang="en-US" altLang="ko-KR" sz="16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82CDD7B-4E52-6F75-9485-F368AFB5EFF0}"/>
              </a:ext>
            </a:extLst>
          </p:cNvPr>
          <p:cNvSpPr txBox="1"/>
          <p:nvPr/>
        </p:nvSpPr>
        <p:spPr>
          <a:xfrm>
            <a:off x="2220686" y="578031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ore-KR" altLang="en-US" dirty="0">
              <a:latin typeface="GyeonggiTitleOTF Medium" panose="02020603020101020101" pitchFamily="18" charset="-127"/>
            </a:endParaRPr>
          </a:p>
        </p:txBody>
      </p:sp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5BCBB439-0C9E-1CEB-2EB2-D466CDB354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950" y="1058633"/>
            <a:ext cx="7772400" cy="2856681"/>
          </a:xfrm>
          <a:prstGeom prst="rect">
            <a:avLst/>
          </a:prstGeom>
        </p:spPr>
      </p:pic>
      <p:sp>
        <p:nvSpPr>
          <p:cNvPr id="11" name="Down Arrow 10">
            <a:extLst>
              <a:ext uri="{FF2B5EF4-FFF2-40B4-BE49-F238E27FC236}">
                <a16:creationId xmlns:a16="http://schemas.microsoft.com/office/drawing/2014/main" id="{76B814F2-3C30-4BC7-88F1-73D4EB9E05C0}"/>
              </a:ext>
            </a:extLst>
          </p:cNvPr>
          <p:cNvSpPr/>
          <p:nvPr/>
        </p:nvSpPr>
        <p:spPr>
          <a:xfrm>
            <a:off x="4572000" y="4120896"/>
            <a:ext cx="377952" cy="560832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>
              <a:latin typeface="GyeonggiTitleOTF Medium" panose="02020603020101020101" pitchFamily="18" charset="-127"/>
            </a:endParaRPr>
          </a:p>
        </p:txBody>
      </p:sp>
      <p:pic>
        <p:nvPicPr>
          <p:cNvPr id="14" name="Picture 13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6C1CDF39-750D-40D6-4184-A0C45354EF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950" y="4780687"/>
            <a:ext cx="7620000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9112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E3E5F1-6B97-9799-BFDB-F33CECD48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10531"/>
          </a:xfrm>
        </p:spPr>
        <p:txBody>
          <a:bodyPr>
            <a:normAutofit/>
          </a:bodyPr>
          <a:lstStyle/>
          <a:p>
            <a:pPr algn="ctr"/>
            <a:r>
              <a:rPr kumimoji="1" lang="en" altLang="en-US" sz="3200" b="1">
                <a:ea typeface="GYEONGGITITLEOTF MEDIUM" panose="02020603020101020101" pitchFamily="18" charset="-127"/>
              </a:rPr>
              <a:t>vicuna</a:t>
            </a:r>
            <a:endParaRPr kumimoji="1" lang="ko-Kore-KR" altLang="en-US" sz="3200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5AF024B4-ED81-BE9D-F6A5-476F5D5880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8223" y="1344283"/>
            <a:ext cx="8023738" cy="480536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 typeface="Wingdings" pitchFamily="2" charset="2"/>
              <a:buChar char="v"/>
            </a:pPr>
            <a:endParaRPr lang="en-US" altLang="ko-KR" sz="160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pPr lvl="1">
              <a:lnSpc>
                <a:spcPct val="100000"/>
              </a:lnSpc>
              <a:buFont typeface="Wingdings" pitchFamily="2" charset="2"/>
              <a:buChar char="v"/>
            </a:pPr>
            <a:endParaRPr lang="en-US" altLang="ko-KR" sz="160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pPr lvl="1">
              <a:lnSpc>
                <a:spcPct val="100000"/>
              </a:lnSpc>
              <a:buFont typeface="Wingdings" pitchFamily="2" charset="2"/>
              <a:buChar char="v"/>
            </a:pPr>
            <a:endParaRPr kumimoji="1" lang="en-US" altLang="ko-KR" sz="16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82CDD7B-4E52-6F75-9485-F368AFB5EFF0}"/>
              </a:ext>
            </a:extLst>
          </p:cNvPr>
          <p:cNvSpPr txBox="1"/>
          <p:nvPr/>
        </p:nvSpPr>
        <p:spPr>
          <a:xfrm>
            <a:off x="2220686" y="578031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ore-KR" altLang="en-US" dirty="0">
              <a:latin typeface="GyeonggiTitleOTF Medium" panose="02020603020101020101" pitchFamily="18" charset="-127"/>
            </a:endParaRPr>
          </a:p>
        </p:txBody>
      </p:sp>
      <p:pic>
        <p:nvPicPr>
          <p:cNvPr id="6" name="Picture 5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A7D5A1B6-19A3-B810-80AF-14F5CD8533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039" y="1344283"/>
            <a:ext cx="5649577" cy="2809922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3CB928C-D52F-A26D-5CBE-D7169C560937}"/>
              </a:ext>
            </a:extLst>
          </p:cNvPr>
          <p:cNvCxnSpPr/>
          <p:nvPr/>
        </p:nvCxnSpPr>
        <p:spPr>
          <a:xfrm>
            <a:off x="929871" y="3779520"/>
            <a:ext cx="1081809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00D8F86-F685-041B-D92F-B95935FC98BC}"/>
              </a:ext>
            </a:extLst>
          </p:cNvPr>
          <p:cNvCxnSpPr/>
          <p:nvPr/>
        </p:nvCxnSpPr>
        <p:spPr>
          <a:xfrm>
            <a:off x="698223" y="2212848"/>
            <a:ext cx="1081809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CE9F634-5096-0476-BC0A-9C4BD4C98865}"/>
              </a:ext>
            </a:extLst>
          </p:cNvPr>
          <p:cNvCxnSpPr/>
          <p:nvPr/>
        </p:nvCxnSpPr>
        <p:spPr>
          <a:xfrm>
            <a:off x="722526" y="4068861"/>
            <a:ext cx="894057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FB5E217-73D1-5CD4-A486-5FFFAB0C59E9}"/>
              </a:ext>
            </a:extLst>
          </p:cNvPr>
          <p:cNvCxnSpPr>
            <a:cxnSpLocks/>
          </p:cNvCxnSpPr>
          <p:nvPr/>
        </p:nvCxnSpPr>
        <p:spPr>
          <a:xfrm>
            <a:off x="1259072" y="4154205"/>
            <a:ext cx="357511" cy="1088355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20484FB6-E303-5B0B-1718-7BE2E91961ED}"/>
              </a:ext>
            </a:extLst>
          </p:cNvPr>
          <p:cNvSpPr txBox="1"/>
          <p:nvPr/>
        </p:nvSpPr>
        <p:spPr>
          <a:xfrm>
            <a:off x="722526" y="5346192"/>
            <a:ext cx="46817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GyeonggiTitleOTF Medium" panose="02020603020101020101" pitchFamily="18" charset="-127"/>
              </a:rPr>
              <a:t>ASSITANT </a:t>
            </a:r>
            <a:r>
              <a:rPr lang="en-US" dirty="0" err="1">
                <a:latin typeface="GyeonggiTitleOTF Medium" panose="02020603020101020101" pitchFamily="18" charset="-127"/>
              </a:rPr>
              <a:t>응닶을</a:t>
            </a:r>
            <a:r>
              <a:rPr lang="en-US" dirty="0">
                <a:latin typeface="GyeonggiTitleOTF Medium" panose="02020603020101020101" pitchFamily="18" charset="-127"/>
              </a:rPr>
              <a:t> </a:t>
            </a:r>
            <a:r>
              <a:rPr lang="en-US" dirty="0" err="1">
                <a:latin typeface="GyeonggiTitleOTF Medium" panose="02020603020101020101" pitchFamily="18" charset="-127"/>
              </a:rPr>
              <a:t>제외하고</a:t>
            </a:r>
            <a:r>
              <a:rPr lang="en-US" dirty="0">
                <a:latin typeface="GyeonggiTitleOTF Medium" panose="02020603020101020101" pitchFamily="18" charset="-127"/>
              </a:rPr>
              <a:t> </a:t>
            </a:r>
            <a:r>
              <a:rPr lang="en-US" dirty="0" err="1">
                <a:latin typeface="GyeonggiTitleOTF Medium" panose="02020603020101020101" pitchFamily="18" charset="-127"/>
              </a:rPr>
              <a:t>마스킹할</a:t>
            </a:r>
            <a:r>
              <a:rPr lang="en-US" dirty="0">
                <a:latin typeface="GyeonggiTitleOTF Medium" panose="02020603020101020101" pitchFamily="18" charset="-127"/>
              </a:rPr>
              <a:t> </a:t>
            </a:r>
            <a:r>
              <a:rPr lang="en-US" dirty="0" err="1">
                <a:latin typeface="GyeonggiTitleOTF Medium" panose="02020603020101020101" pitchFamily="18" charset="-127"/>
              </a:rPr>
              <a:t>값</a:t>
            </a:r>
            <a:endParaRPr lang="en-KR" dirty="0">
              <a:latin typeface="GyeonggiTitleOTF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010698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E3E5F1-6B97-9799-BFDB-F33CECD48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10531"/>
          </a:xfrm>
        </p:spPr>
        <p:txBody>
          <a:bodyPr>
            <a:normAutofit/>
          </a:bodyPr>
          <a:lstStyle/>
          <a:p>
            <a:pPr algn="ctr"/>
            <a:r>
              <a:rPr kumimoji="1" lang="en" altLang="en-US" sz="3200" b="1" dirty="0">
                <a:ea typeface="GYEONGGITITLEOTF MEDIUM" panose="02020603020101020101" pitchFamily="18" charset="-127"/>
              </a:rPr>
              <a:t>vicuna</a:t>
            </a:r>
            <a:endParaRPr kumimoji="1" lang="ko-Kore-KR" altLang="en-US" sz="3200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5AF024B4-ED81-BE9D-F6A5-476F5D5880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8223" y="1344283"/>
            <a:ext cx="8023738" cy="480536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 typeface="Wingdings" pitchFamily="2" charset="2"/>
              <a:buChar char="v"/>
            </a:pPr>
            <a:endParaRPr lang="en-US" altLang="ko-KR" sz="16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pPr lvl="1">
              <a:lnSpc>
                <a:spcPct val="100000"/>
              </a:lnSpc>
              <a:buFont typeface="Wingdings" pitchFamily="2" charset="2"/>
              <a:buChar char="v"/>
            </a:pPr>
            <a:endParaRPr lang="en-US" altLang="ko-KR" sz="16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pPr lvl="1">
              <a:lnSpc>
                <a:spcPct val="100000"/>
              </a:lnSpc>
              <a:buFont typeface="Wingdings" pitchFamily="2" charset="2"/>
              <a:buChar char="v"/>
            </a:pPr>
            <a:r>
              <a:rPr kumimoji="1" lang="en-US" altLang="ko-KR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`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82CDD7B-4E52-6F75-9485-F368AFB5EFF0}"/>
              </a:ext>
            </a:extLst>
          </p:cNvPr>
          <p:cNvSpPr txBox="1"/>
          <p:nvPr/>
        </p:nvSpPr>
        <p:spPr>
          <a:xfrm>
            <a:off x="2220686" y="578031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ore-KR" altLang="en-US" dirty="0">
              <a:latin typeface="GyeonggiTitleOTF Medium" panose="02020603020101020101" pitchFamily="18" charset="-127"/>
            </a:endParaRPr>
          </a:p>
        </p:txBody>
      </p:sp>
      <p:pic>
        <p:nvPicPr>
          <p:cNvPr id="8" name="Picture 7" descr="A computer screen with text and images&#10;&#10;Description automatically generated">
            <a:extLst>
              <a:ext uri="{FF2B5EF4-FFF2-40B4-BE49-F238E27FC236}">
                <a16:creationId xmlns:a16="http://schemas.microsoft.com/office/drawing/2014/main" id="{596BC31A-D726-F0F9-B2EB-42E5946ECA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039" y="1510472"/>
            <a:ext cx="6192562" cy="4639174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EE59BACA-E248-6568-B4C0-0B859A6D30F2}"/>
              </a:ext>
            </a:extLst>
          </p:cNvPr>
          <p:cNvCxnSpPr>
            <a:cxnSpLocks/>
            <a:endCxn id="7" idx="1"/>
          </p:cNvCxnSpPr>
          <p:nvPr/>
        </p:nvCxnSpPr>
        <p:spPr>
          <a:xfrm flipV="1">
            <a:off x="710813" y="1142901"/>
            <a:ext cx="5299843" cy="400537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21FF796-AD3D-30BF-22E6-C4F20BB88F81}"/>
              </a:ext>
            </a:extLst>
          </p:cNvPr>
          <p:cNvSpPr txBox="1"/>
          <p:nvPr/>
        </p:nvSpPr>
        <p:spPr>
          <a:xfrm>
            <a:off x="6010656" y="819735"/>
            <a:ext cx="17190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dirty="0">
                <a:latin typeface="GyeonggiTitleOTF Medium" panose="02020603020101020101" pitchFamily="18" charset="-127"/>
              </a:rPr>
              <a:t>” : ASSITANT ”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717935C-3078-6722-269D-3981DA15E30D}"/>
              </a:ext>
            </a:extLst>
          </p:cNvPr>
          <p:cNvCxnSpPr>
            <a:cxnSpLocks/>
          </p:cNvCxnSpPr>
          <p:nvPr/>
        </p:nvCxnSpPr>
        <p:spPr>
          <a:xfrm flipV="1">
            <a:off x="4051522" y="1558159"/>
            <a:ext cx="3033529" cy="256773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99CF301-44A3-5102-2C8F-A695095CF059}"/>
              </a:ext>
            </a:extLst>
          </p:cNvPr>
          <p:cNvSpPr txBox="1"/>
          <p:nvPr/>
        </p:nvSpPr>
        <p:spPr>
          <a:xfrm>
            <a:off x="7085051" y="1273919"/>
            <a:ext cx="191309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sz="1500" dirty="0">
                <a:latin typeface="GyeonggiTitleOTF Medium" panose="02020603020101020101" pitchFamily="18" charset="-127"/>
              </a:rPr>
              <a:t>consversations: </a:t>
            </a:r>
          </a:p>
          <a:p>
            <a:r>
              <a:rPr lang="en-KR" sz="1500" dirty="0">
                <a:latin typeface="GyeonggiTitleOTF Medium" panose="02020603020101020101" pitchFamily="18" charset="-127"/>
              </a:rPr>
              <a:t>문자열 리스트</a:t>
            </a:r>
          </a:p>
          <a:p>
            <a:r>
              <a:rPr lang="en-US" altLang="ko-KR" sz="1500" dirty="0">
                <a:latin typeface="GyeonggiTitleOTF Medium" panose="02020603020101020101" pitchFamily="18" charset="-127"/>
              </a:rPr>
              <a:t>t</a:t>
            </a:r>
            <a:r>
              <a:rPr lang="en-KR" altLang="ko-KR" sz="1500" dirty="0">
                <a:latin typeface="GyeonggiTitleOTF Medium" panose="02020603020101020101" pitchFamily="18" charset="-127"/>
              </a:rPr>
              <a:t>argets: input_ids </a:t>
            </a:r>
            <a:r>
              <a:rPr lang="ko-KR" altLang="en-US" sz="1500" dirty="0">
                <a:latin typeface="GyeonggiTitleOTF Medium" panose="02020603020101020101" pitchFamily="18" charset="-127"/>
              </a:rPr>
              <a:t>리스트</a:t>
            </a:r>
            <a:r>
              <a:rPr lang="en-KR" sz="1500" dirty="0">
                <a:latin typeface="GyeonggiTitleOTF Medium" panose="02020603020101020101" pitchFamily="18" charset="-127"/>
              </a:rPr>
              <a:t> 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A2EF7AC-5644-F371-052E-C450A33C97B9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3719163" y="2391862"/>
            <a:ext cx="3033529" cy="735656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41502091-A03A-FBFC-E180-0D208D35C148}"/>
              </a:ext>
            </a:extLst>
          </p:cNvPr>
          <p:cNvSpPr txBox="1"/>
          <p:nvPr/>
        </p:nvSpPr>
        <p:spPr>
          <a:xfrm>
            <a:off x="6752692" y="2527353"/>
            <a:ext cx="17190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dirty="0">
                <a:latin typeface="GyeonggiTitleOTF Medium" panose="02020603020101020101" pitchFamily="18" charset="-127"/>
              </a:rPr>
              <a:t>” </a:t>
            </a:r>
            <a:r>
              <a:rPr lang="en-US" dirty="0">
                <a:latin typeface="GyeonggiTitleOTF Medium" panose="02020603020101020101" pitchFamily="18" charset="-127"/>
              </a:rPr>
              <a:t>&lt;/S</a:t>
            </a:r>
            <a:r>
              <a:rPr lang="en-US" altLang="ko-KR" dirty="0">
                <a:latin typeface="GyeonggiTitleOTF Medium" panose="02020603020101020101" pitchFamily="18" charset="-127"/>
              </a:rPr>
              <a:t>&gt;</a:t>
            </a:r>
            <a:r>
              <a:rPr lang="ko-KR" altLang="en-US" dirty="0">
                <a:latin typeface="GyeonggiTitleOTF Medium" panose="02020603020101020101" pitchFamily="18" charset="-127"/>
              </a:rPr>
              <a:t>로 </a:t>
            </a:r>
            <a:r>
              <a:rPr lang="en-US" altLang="ko-KR" dirty="0">
                <a:latin typeface="GyeonggiTitleOTF Medium" panose="02020603020101020101" pitchFamily="18" charset="-127"/>
              </a:rPr>
              <a:t>split</a:t>
            </a:r>
            <a:r>
              <a:rPr lang="en-KR" dirty="0">
                <a:latin typeface="GyeonggiTitleOTF Medium" panose="02020603020101020101" pitchFamily="18" charset="-127"/>
              </a:rPr>
              <a:t>” </a:t>
            </a:r>
          </a:p>
          <a:p>
            <a:r>
              <a:rPr lang="en-US" altLang="ko-KR" dirty="0">
                <a:latin typeface="GyeonggiTitleOTF Medium" panose="02020603020101020101" pitchFamily="18" charset="-127"/>
                <a:sym typeface="Wingdings" pitchFamily="2" charset="2"/>
              </a:rPr>
              <a:t></a:t>
            </a:r>
            <a:r>
              <a:rPr lang="en-KR" altLang="ko-KR" dirty="0">
                <a:latin typeface="GyeonggiTitleOTF Medium" panose="02020603020101020101" pitchFamily="18" charset="-127"/>
                <a:sym typeface="Wingdings" pitchFamily="2" charset="2"/>
              </a:rPr>
              <a:t> </a:t>
            </a:r>
            <a:r>
              <a:rPr lang="ko-KR" altLang="en-US" dirty="0">
                <a:latin typeface="GyeonggiTitleOTF Medium" panose="02020603020101020101" pitchFamily="18" charset="-127"/>
                <a:sym typeface="Wingdings" pitchFamily="2" charset="2"/>
              </a:rPr>
              <a:t>한 대화</a:t>
            </a:r>
            <a:r>
              <a:rPr lang="en-US" altLang="ko-KR" dirty="0">
                <a:latin typeface="GyeonggiTitleOTF Medium" panose="02020603020101020101" pitchFamily="18" charset="-127"/>
                <a:sym typeface="Wingdings" pitchFamily="2" charset="2"/>
              </a:rPr>
              <a:t>(turn)</a:t>
            </a:r>
            <a:endParaRPr lang="en-KR" dirty="0">
              <a:latin typeface="GyeonggiTitleOTF Medium" panose="02020603020101020101" pitchFamily="18" charset="-127"/>
            </a:endParaRPr>
          </a:p>
        </p:txBody>
      </p:sp>
      <p:pic>
        <p:nvPicPr>
          <p:cNvPr id="21" name="Picture 20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C66A57F7-7EBE-5BD1-46EC-FA27E2EE46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4601" y="3427449"/>
            <a:ext cx="2557175" cy="1450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82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EB76B167-01B3-C350-02D6-EFDA69CCB1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3903" y="345279"/>
            <a:ext cx="3407609" cy="1581369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47E3E5F1-6B97-9799-BFDB-F33CECD48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10531"/>
          </a:xfrm>
        </p:spPr>
        <p:txBody>
          <a:bodyPr>
            <a:normAutofit/>
          </a:bodyPr>
          <a:lstStyle/>
          <a:p>
            <a:pPr algn="ctr"/>
            <a:r>
              <a:rPr lang="en-US" altLang="ko-KR" sz="3200" b="1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  <a:cs typeface="Pretendard" panose="02000503000000020004" pitchFamily="2" charset="-127"/>
              </a:rPr>
              <a:t>KoAlpaca</a:t>
            </a:r>
            <a:endParaRPr kumimoji="1" lang="ko-Kore-KR" altLang="en-US" sz="32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276043D-CC3C-2E91-7C6A-8B2742A5E7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371600"/>
            <a:ext cx="8023738" cy="480536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 typeface="Wingdings" pitchFamily="2" charset="2"/>
              <a:buChar char="v"/>
            </a:pPr>
            <a:r>
              <a:rPr kumimoji="1" lang="ko-KR" altLang="en-US" sz="2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한국어 모델 기반으로 만들어진</a:t>
            </a:r>
            <a:r>
              <a:rPr kumimoji="1" lang="en-US" altLang="ko-KR" sz="2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</a:t>
            </a:r>
            <a:r>
              <a:rPr kumimoji="1" lang="en-US" altLang="ko-KR" sz="2000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KoAlpaca</a:t>
            </a:r>
            <a:r>
              <a:rPr kumimoji="1" lang="ko-KR" altLang="en-US" sz="2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의 데이터셋 버전</a:t>
            </a:r>
            <a:endParaRPr kumimoji="1" lang="en-US" altLang="ko-KR" sz="20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pPr lvl="1">
              <a:lnSpc>
                <a:spcPct val="100000"/>
              </a:lnSpc>
              <a:buFont typeface="Wingdings" pitchFamily="2" charset="2"/>
              <a:buChar char="v"/>
            </a:pPr>
            <a:endParaRPr lang="en-US" altLang="ko-KR" sz="16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pPr lvl="1">
              <a:lnSpc>
                <a:spcPct val="100000"/>
              </a:lnSpc>
              <a:buFont typeface="Wingdings" pitchFamily="2" charset="2"/>
              <a:buChar char="v"/>
            </a:pPr>
            <a:endParaRPr kumimoji="1" lang="en-US" altLang="ko-KR" sz="16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C8B4856-259B-077C-D6F1-EDC0B1CA3327}"/>
              </a:ext>
            </a:extLst>
          </p:cNvPr>
          <p:cNvSpPr/>
          <p:nvPr/>
        </p:nvSpPr>
        <p:spPr>
          <a:xfrm>
            <a:off x="708898" y="2122591"/>
            <a:ext cx="2613726" cy="4640347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GyeonggiTitleOTF Medium" panose="02020603020101020101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3424D3A-9D0B-BEC0-4F68-E53226219052}"/>
              </a:ext>
            </a:extLst>
          </p:cNvPr>
          <p:cNvSpPr/>
          <p:nvPr/>
        </p:nvSpPr>
        <p:spPr>
          <a:xfrm>
            <a:off x="3322624" y="2122591"/>
            <a:ext cx="2613726" cy="4640347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GyeonggiTitleOTF Medium" panose="02020603020101020101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D57EBFA-192A-C56A-B02C-7393A15B01F5}"/>
              </a:ext>
            </a:extLst>
          </p:cNvPr>
          <p:cNvSpPr/>
          <p:nvPr/>
        </p:nvSpPr>
        <p:spPr>
          <a:xfrm>
            <a:off x="5936350" y="2122591"/>
            <a:ext cx="2613726" cy="4640347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GyeonggiTitleOTF Medium" panose="0202060302010102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7AB2E9C-3A53-B5CA-C232-C7E74B281EC8}"/>
              </a:ext>
            </a:extLst>
          </p:cNvPr>
          <p:cNvSpPr txBox="1"/>
          <p:nvPr/>
        </p:nvSpPr>
        <p:spPr>
          <a:xfrm>
            <a:off x="708898" y="2201978"/>
            <a:ext cx="26137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buFont typeface="Wingdings" pitchFamily="2" charset="2"/>
              <a:buChar char="v"/>
            </a:pPr>
            <a:r>
              <a:rPr kumimoji="1" lang="en-US" altLang="ko-KR" sz="1800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KoAlpaca</a:t>
            </a:r>
            <a:r>
              <a:rPr kumimoji="1" lang="ko-KR" altLang="en-US" sz="18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</a:t>
            </a:r>
            <a:r>
              <a:rPr kumimoji="1" lang="en-US" altLang="ko-KR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v1.0</a:t>
            </a:r>
            <a:endParaRPr kumimoji="1" lang="en-US" altLang="ko-KR" sz="18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2C3FA51-F6A8-1579-4D98-7990C89043CA}"/>
              </a:ext>
            </a:extLst>
          </p:cNvPr>
          <p:cNvSpPr txBox="1"/>
          <p:nvPr/>
        </p:nvSpPr>
        <p:spPr>
          <a:xfrm>
            <a:off x="3322624" y="2201978"/>
            <a:ext cx="26137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buFont typeface="Wingdings" pitchFamily="2" charset="2"/>
              <a:buChar char="v"/>
            </a:pPr>
            <a:r>
              <a:rPr kumimoji="1" lang="en-US" altLang="ko-KR" sz="1800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KoAlpaca</a:t>
            </a:r>
            <a:r>
              <a:rPr kumimoji="1" lang="ko-KR" altLang="en-US" sz="18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</a:t>
            </a:r>
            <a:r>
              <a:rPr kumimoji="1" lang="en-US" altLang="ko-KR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v1.1a</a:t>
            </a:r>
            <a:endParaRPr kumimoji="1" lang="en-US" altLang="ko-KR" sz="18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6CEAF40-763F-6813-E765-7538B3B9EF05}"/>
              </a:ext>
            </a:extLst>
          </p:cNvPr>
          <p:cNvSpPr txBox="1"/>
          <p:nvPr/>
        </p:nvSpPr>
        <p:spPr>
          <a:xfrm>
            <a:off x="5936350" y="2201978"/>
            <a:ext cx="26137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buFont typeface="Wingdings" pitchFamily="2" charset="2"/>
              <a:buChar char="v"/>
            </a:pPr>
            <a:r>
              <a:rPr kumimoji="1" lang="en-US" altLang="ko-KR" sz="1800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KoAlpaca</a:t>
            </a:r>
            <a:r>
              <a:rPr kumimoji="1" lang="ko-KR" altLang="en-US" sz="18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</a:t>
            </a:r>
            <a:r>
              <a:rPr kumimoji="1" lang="en-US" altLang="ko-KR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v1.1b</a:t>
            </a:r>
            <a:endParaRPr kumimoji="1" lang="en-US" altLang="ko-KR" sz="18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F61E528-37A7-5EDE-3E1A-F2800933E6FA}"/>
              </a:ext>
            </a:extLst>
          </p:cNvPr>
          <p:cNvSpPr txBox="1"/>
          <p:nvPr/>
        </p:nvSpPr>
        <p:spPr>
          <a:xfrm>
            <a:off x="708898" y="2571310"/>
            <a:ext cx="2613726" cy="41857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kumimoji="1" lang="en-US" altLang="ko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Stanford Alpaca</a:t>
            </a:r>
            <a:r>
              <a:rPr kumimoji="1" lang="ko-KR" altLang="en-US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의</a:t>
            </a:r>
            <a:r>
              <a:rPr kumimoji="1" lang="en-US" altLang="ko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52k</a:t>
            </a:r>
            <a:r>
              <a:rPr kumimoji="1" lang="ko-KR" altLang="en-US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개의 데이터 이용</a:t>
            </a:r>
            <a:endParaRPr kumimoji="1" lang="en-US" altLang="ko-KR" sz="14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pPr>
              <a:lnSpc>
                <a:spcPct val="100000"/>
              </a:lnSpc>
            </a:pPr>
            <a:endParaRPr kumimoji="1" lang="en-US" altLang="ko-KR" sz="14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pPr>
              <a:lnSpc>
                <a:spcPct val="100000"/>
              </a:lnSpc>
            </a:pPr>
            <a:endParaRPr kumimoji="1" lang="en-US" altLang="ko-KR" sz="14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pPr>
              <a:lnSpc>
                <a:spcPct val="100000"/>
              </a:lnSpc>
            </a:pPr>
            <a:endParaRPr kumimoji="1" lang="en-US" altLang="ko-KR" sz="14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pPr>
              <a:lnSpc>
                <a:spcPct val="100000"/>
              </a:lnSpc>
            </a:pPr>
            <a:endParaRPr kumimoji="1" lang="en-US" altLang="ko-KR" sz="14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pPr>
              <a:lnSpc>
                <a:spcPct val="100000"/>
              </a:lnSpc>
            </a:pPr>
            <a:endParaRPr kumimoji="1" lang="en-US" altLang="ko-KR" sz="14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pPr>
              <a:lnSpc>
                <a:spcPct val="100000"/>
              </a:lnSpc>
            </a:pPr>
            <a:endParaRPr kumimoji="1" lang="en-US" altLang="ko-KR" sz="14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pPr>
              <a:lnSpc>
                <a:spcPct val="100000"/>
              </a:lnSpc>
            </a:pPr>
            <a:r>
              <a:rPr kumimoji="1" lang="en-US" altLang="ko-KR" sz="1400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DeepL</a:t>
            </a:r>
            <a:r>
              <a:rPr kumimoji="1" lang="ko-KR" altLang="en-US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로 번역 </a:t>
            </a:r>
            <a:r>
              <a:rPr kumimoji="1" lang="en-US" altLang="ko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(</a:t>
            </a:r>
            <a:r>
              <a:rPr kumimoji="1" lang="ko-KR" altLang="en-US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영어</a:t>
            </a:r>
            <a:r>
              <a:rPr kumimoji="1" lang="en-US" altLang="ko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-&gt;</a:t>
            </a:r>
            <a:r>
              <a:rPr kumimoji="1" lang="ko-KR" altLang="en-US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한글</a:t>
            </a:r>
            <a:r>
              <a:rPr kumimoji="1" lang="en-US" altLang="ko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)</a:t>
            </a:r>
          </a:p>
          <a:p>
            <a:pPr>
              <a:lnSpc>
                <a:spcPct val="100000"/>
              </a:lnSpc>
            </a:pPr>
            <a:r>
              <a:rPr kumimoji="1" lang="en-US" altLang="ko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instruction</a:t>
            </a:r>
            <a:r>
              <a:rPr kumimoji="1" lang="ko-KR" altLang="en-US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과 </a:t>
            </a:r>
            <a:r>
              <a:rPr kumimoji="1" lang="en-US" altLang="ko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input</a:t>
            </a:r>
            <a:r>
              <a:rPr kumimoji="1" lang="ko-KR" altLang="en-US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만 번역</a:t>
            </a:r>
            <a:endParaRPr kumimoji="1" lang="en-US" altLang="ko-KR" sz="14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pPr>
              <a:lnSpc>
                <a:spcPct val="100000"/>
              </a:lnSpc>
            </a:pPr>
            <a:endParaRPr kumimoji="1" lang="en-US" altLang="ko-KR" sz="14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pPr>
              <a:lnSpc>
                <a:spcPct val="100000"/>
              </a:lnSpc>
            </a:pPr>
            <a:r>
              <a:rPr kumimoji="1" lang="ko-KR" altLang="en-US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번역된 데이터를 기반으로 </a:t>
            </a:r>
            <a:r>
              <a:rPr kumimoji="1" lang="en-US" altLang="ko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ChatGPT</a:t>
            </a:r>
            <a:r>
              <a:rPr kumimoji="1" lang="ko-KR" altLang="en-US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</a:t>
            </a:r>
            <a:r>
              <a:rPr kumimoji="1" lang="en-US" altLang="ko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API</a:t>
            </a:r>
            <a:r>
              <a:rPr kumimoji="1" lang="ko-KR" altLang="en-US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를 통해</a:t>
            </a:r>
            <a:endParaRPr kumimoji="1" lang="en-US" altLang="ko-KR" sz="14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pPr>
              <a:lnSpc>
                <a:spcPct val="100000"/>
              </a:lnSpc>
            </a:pPr>
            <a:r>
              <a:rPr kumimoji="1" lang="en-US" altLang="ko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Output </a:t>
            </a:r>
            <a:r>
              <a:rPr kumimoji="1" lang="ko-KR" altLang="en-US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생성</a:t>
            </a:r>
            <a:endParaRPr kumimoji="1" lang="en-US" altLang="ko-KR" sz="14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pPr>
              <a:lnSpc>
                <a:spcPct val="100000"/>
              </a:lnSpc>
            </a:pPr>
            <a:endParaRPr kumimoji="1" lang="en-US" altLang="ko-KR" sz="14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pPr>
              <a:lnSpc>
                <a:spcPct val="100000"/>
              </a:lnSpc>
            </a:pPr>
            <a:r>
              <a:rPr kumimoji="1" lang="ko-KR" altLang="en-US" sz="1400" dirty="0">
                <a:solidFill>
                  <a:srgbClr val="FF0000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한계</a:t>
            </a:r>
            <a:r>
              <a:rPr kumimoji="1" lang="ko-KR" altLang="en-US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</a:t>
            </a:r>
            <a:r>
              <a:rPr kumimoji="1" lang="en-US" altLang="ko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: </a:t>
            </a:r>
          </a:p>
          <a:p>
            <a:pPr>
              <a:lnSpc>
                <a:spcPct val="100000"/>
              </a:lnSpc>
            </a:pPr>
            <a:r>
              <a:rPr kumimoji="1" lang="en-US" altLang="ko-KR" sz="1400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Intruction</a:t>
            </a:r>
            <a:r>
              <a:rPr kumimoji="1" lang="en-US" altLang="ko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</a:t>
            </a:r>
            <a:r>
              <a:rPr kumimoji="1" lang="ko-KR" altLang="en-US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한 번에 </a:t>
            </a:r>
            <a:r>
              <a:rPr kumimoji="1" lang="en-US" altLang="ko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Output </a:t>
            </a:r>
            <a:r>
              <a:rPr kumimoji="1" lang="ko-KR" altLang="en-US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하나</a:t>
            </a:r>
            <a:endParaRPr kumimoji="1" lang="en-US" altLang="ko-KR" sz="14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pPr>
              <a:lnSpc>
                <a:spcPct val="100000"/>
              </a:lnSpc>
            </a:pPr>
            <a:r>
              <a:rPr kumimoji="1" lang="ko-KR" altLang="en-US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대답이 짧다</a:t>
            </a:r>
            <a:endParaRPr kumimoji="1" lang="en-US" altLang="ko-KR" sz="14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pPr>
              <a:lnSpc>
                <a:spcPct val="100000"/>
              </a:lnSpc>
            </a:pPr>
            <a:r>
              <a:rPr kumimoji="1" lang="ko-KR" altLang="en-US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맥락 이해 </a:t>
            </a:r>
            <a:r>
              <a:rPr kumimoji="1" lang="en-US" altLang="ko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x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5A5AE3A1-539A-96F5-14CD-8AAAD325E6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847" y="3047774"/>
            <a:ext cx="2479829" cy="127072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0F159E2-4461-613E-54E9-70DB2008A37B}"/>
              </a:ext>
            </a:extLst>
          </p:cNvPr>
          <p:cNvSpPr txBox="1"/>
          <p:nvPr/>
        </p:nvSpPr>
        <p:spPr>
          <a:xfrm>
            <a:off x="3322624" y="2568180"/>
            <a:ext cx="2613726" cy="41857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kumimoji="1" lang="ko-KR" altLang="en-US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목표 </a:t>
            </a:r>
            <a:r>
              <a:rPr kumimoji="1" lang="en-US" altLang="ko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: </a:t>
            </a:r>
          </a:p>
          <a:p>
            <a:pPr>
              <a:lnSpc>
                <a:spcPct val="100000"/>
              </a:lnSpc>
            </a:pPr>
            <a:r>
              <a:rPr kumimoji="1" lang="ko-KR" altLang="en-US" sz="1400" strike="sngStrike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맥락을 이해하고 </a:t>
            </a:r>
            <a:r>
              <a:rPr kumimoji="1" lang="ko-KR" altLang="en-US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좀 더 길게 답하자</a:t>
            </a:r>
            <a:endParaRPr kumimoji="1" lang="en-US" altLang="ko-KR" sz="14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pPr>
              <a:lnSpc>
                <a:spcPct val="100000"/>
              </a:lnSpc>
            </a:pPr>
            <a:endParaRPr kumimoji="1" lang="en-US" altLang="ko-KR" sz="14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pPr>
              <a:lnSpc>
                <a:spcPct val="100000"/>
              </a:lnSpc>
            </a:pPr>
            <a:r>
              <a:rPr kumimoji="1" lang="ko-KR" altLang="en-US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네이버 지식인 베스트 전체 질문을 수집한 뒤 그것을 </a:t>
            </a:r>
            <a:r>
              <a:rPr kumimoji="1" lang="ko-KR" altLang="en-US" sz="1400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시드</a:t>
            </a:r>
            <a:r>
              <a:rPr kumimoji="1" lang="ko-KR" altLang="en-US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데이터로 활용하여 </a:t>
            </a:r>
            <a:r>
              <a:rPr kumimoji="1" lang="en-US" altLang="ko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ChatGPT</a:t>
            </a:r>
            <a:r>
              <a:rPr kumimoji="1" lang="ko-KR" altLang="en-US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에게 데이터를 생성하도록 함</a:t>
            </a:r>
            <a:endParaRPr kumimoji="1" lang="en-US" altLang="ko-KR" sz="14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pPr>
              <a:lnSpc>
                <a:spcPct val="100000"/>
              </a:lnSpc>
            </a:pPr>
            <a:r>
              <a:rPr kumimoji="1" lang="en-US" altLang="ko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-&gt; </a:t>
            </a:r>
            <a:r>
              <a:rPr kumimoji="1" lang="ko-KR" altLang="en-US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질문</a:t>
            </a:r>
            <a:r>
              <a:rPr kumimoji="1" lang="en-US" altLang="ko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-</a:t>
            </a:r>
            <a:r>
              <a:rPr kumimoji="1" lang="ko-KR" altLang="en-US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답변 데이터쌍</a:t>
            </a:r>
            <a:endParaRPr kumimoji="1" lang="en-US" altLang="ko-KR" sz="14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pPr>
              <a:lnSpc>
                <a:spcPct val="100000"/>
              </a:lnSpc>
            </a:pPr>
            <a:r>
              <a:rPr kumimoji="1" lang="en-US" altLang="ko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(</a:t>
            </a:r>
            <a:r>
              <a:rPr kumimoji="1" lang="ko-KR" altLang="en-US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노이즈가 많다는 문제도 해결</a:t>
            </a:r>
            <a:r>
              <a:rPr kumimoji="1" lang="en-US" altLang="ko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)</a:t>
            </a:r>
          </a:p>
          <a:p>
            <a:pPr>
              <a:lnSpc>
                <a:spcPct val="100000"/>
              </a:lnSpc>
            </a:pPr>
            <a:endParaRPr kumimoji="1" lang="en-US" altLang="ko-KR" sz="14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pPr>
              <a:lnSpc>
                <a:spcPct val="100000"/>
              </a:lnSpc>
            </a:pPr>
            <a:endParaRPr kumimoji="1" lang="en-US" altLang="ko-KR" sz="14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pPr>
              <a:lnSpc>
                <a:spcPct val="100000"/>
              </a:lnSpc>
            </a:pPr>
            <a:endParaRPr kumimoji="1" lang="en-US" altLang="ko-KR" sz="14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pPr>
              <a:lnSpc>
                <a:spcPct val="100000"/>
              </a:lnSpc>
            </a:pPr>
            <a:endParaRPr kumimoji="1" lang="en-US" altLang="ko-KR" sz="14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pPr>
              <a:lnSpc>
                <a:spcPct val="100000"/>
              </a:lnSpc>
            </a:pPr>
            <a:endParaRPr kumimoji="1" lang="en-US" altLang="ko-KR" sz="14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pPr>
              <a:lnSpc>
                <a:spcPct val="100000"/>
              </a:lnSpc>
            </a:pPr>
            <a:endParaRPr kumimoji="1" lang="en-US" altLang="ko-KR" sz="14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pPr>
              <a:lnSpc>
                <a:spcPct val="100000"/>
              </a:lnSpc>
            </a:pPr>
            <a:r>
              <a:rPr kumimoji="1" lang="ko-KR" altLang="en-US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요약</a:t>
            </a:r>
            <a:r>
              <a:rPr kumimoji="1" lang="en-US" altLang="ko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: </a:t>
            </a:r>
          </a:p>
          <a:p>
            <a:pPr>
              <a:lnSpc>
                <a:spcPct val="100000"/>
              </a:lnSpc>
            </a:pPr>
            <a:r>
              <a:rPr kumimoji="1" lang="en-US" altLang="ko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Polyglot</a:t>
            </a:r>
            <a:r>
              <a:rPr kumimoji="1" lang="ko-KR" altLang="en-US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모델이 가진 지식 또한 좋은 설명문의 형태로 출력하도록 도움</a:t>
            </a:r>
            <a:endParaRPr kumimoji="1" lang="en-US" altLang="ko-KR" sz="14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C630EE40-1971-B8A6-E533-58C94788BE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84810" y="4545132"/>
            <a:ext cx="2511415" cy="1212872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742864D-A461-A5AE-E4E6-FEF83690E810}"/>
              </a:ext>
            </a:extLst>
          </p:cNvPr>
          <p:cNvSpPr txBox="1"/>
          <p:nvPr/>
        </p:nvSpPr>
        <p:spPr>
          <a:xfrm>
            <a:off x="5958411" y="2577177"/>
            <a:ext cx="2613726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kumimoji="1" lang="ko-KR" altLang="en-US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목표 </a:t>
            </a:r>
            <a:r>
              <a:rPr kumimoji="1" lang="en-US" altLang="ko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: </a:t>
            </a:r>
          </a:p>
          <a:p>
            <a:pPr>
              <a:lnSpc>
                <a:spcPct val="100000"/>
              </a:lnSpc>
            </a:pPr>
            <a:r>
              <a:rPr kumimoji="1" lang="ko-KR" altLang="en-US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맥락을 이해하고 좀 더 길게 답하자</a:t>
            </a:r>
            <a:endParaRPr kumimoji="1" lang="en-US" altLang="ko-KR" sz="14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pPr>
              <a:lnSpc>
                <a:spcPct val="100000"/>
              </a:lnSpc>
            </a:pPr>
            <a:endParaRPr kumimoji="1" lang="en-US" altLang="ko-KR" sz="14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pPr>
              <a:lnSpc>
                <a:spcPct val="100000"/>
              </a:lnSpc>
            </a:pPr>
            <a:r>
              <a:rPr kumimoji="1" lang="ko-KR" altLang="en-US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사용하지 않았던 </a:t>
            </a:r>
            <a:r>
              <a:rPr kumimoji="1" lang="en-US" altLang="ko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input</a:t>
            </a:r>
            <a:r>
              <a:rPr kumimoji="1" lang="ko-KR" altLang="en-US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을 사용함</a:t>
            </a:r>
            <a:endParaRPr kumimoji="1" lang="en-US" altLang="ko-KR" sz="14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pPr>
              <a:lnSpc>
                <a:spcPct val="100000"/>
              </a:lnSpc>
            </a:pPr>
            <a:endParaRPr kumimoji="1" lang="en-US" altLang="ko-KR" sz="14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pPr>
              <a:lnSpc>
                <a:spcPct val="100000"/>
              </a:lnSpc>
            </a:pPr>
            <a:endParaRPr kumimoji="1" lang="en-US" altLang="ko-KR" sz="14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pPr>
              <a:lnSpc>
                <a:spcPct val="100000"/>
              </a:lnSpc>
            </a:pPr>
            <a:endParaRPr kumimoji="1" lang="en-US" altLang="ko-KR" sz="14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pPr>
              <a:lnSpc>
                <a:spcPct val="100000"/>
              </a:lnSpc>
            </a:pPr>
            <a:endParaRPr kumimoji="1" lang="en-US" altLang="ko-KR" sz="14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pPr>
              <a:lnSpc>
                <a:spcPct val="100000"/>
              </a:lnSpc>
            </a:pPr>
            <a:endParaRPr kumimoji="1" lang="en-US" altLang="ko-KR" sz="14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pPr>
              <a:lnSpc>
                <a:spcPct val="100000"/>
              </a:lnSpc>
            </a:pPr>
            <a:endParaRPr kumimoji="1" lang="en-US" altLang="ko-KR" sz="14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pPr>
              <a:lnSpc>
                <a:spcPct val="100000"/>
              </a:lnSpc>
            </a:pPr>
            <a:endParaRPr kumimoji="1" lang="en-US" altLang="ko-KR" sz="14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pPr>
              <a:lnSpc>
                <a:spcPct val="100000"/>
              </a:lnSpc>
            </a:pPr>
            <a:endParaRPr kumimoji="1" lang="en-US" altLang="ko-KR" sz="14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pPr>
              <a:lnSpc>
                <a:spcPct val="100000"/>
              </a:lnSpc>
            </a:pPr>
            <a:r>
              <a:rPr kumimoji="1" lang="ko-KR" altLang="en-US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추가적인 맥락을 보고 답변을 할 수 있게 됨</a:t>
            </a:r>
            <a:endParaRPr kumimoji="1" lang="en-US" altLang="ko-KR" sz="14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pPr>
              <a:lnSpc>
                <a:spcPct val="100000"/>
              </a:lnSpc>
            </a:pPr>
            <a:endParaRPr kumimoji="1" lang="en-US" altLang="ko-KR" sz="14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pPr>
              <a:lnSpc>
                <a:spcPct val="100000"/>
              </a:lnSpc>
            </a:pPr>
            <a:r>
              <a:rPr kumimoji="1" lang="ko-KR" altLang="en-US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요약</a:t>
            </a:r>
            <a:r>
              <a:rPr kumimoji="1" lang="en-US" altLang="ko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: </a:t>
            </a:r>
          </a:p>
          <a:p>
            <a:pPr>
              <a:lnSpc>
                <a:spcPct val="100000"/>
              </a:lnSpc>
            </a:pPr>
            <a:r>
              <a:rPr kumimoji="1" lang="ko-KR" altLang="en-US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앞에 나온 맥락을 이해하여</a:t>
            </a:r>
            <a:r>
              <a:rPr kumimoji="1" lang="en-US" altLang="ko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, </a:t>
            </a:r>
            <a:r>
              <a:rPr kumimoji="1" lang="ko-KR" altLang="en-US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답할 수 있게 되었다</a:t>
            </a:r>
            <a:r>
              <a:rPr kumimoji="1" lang="en-US" altLang="ko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.</a:t>
            </a: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453D0777-7EF3-3EE6-F4E2-00805CE20F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98536" y="3635768"/>
            <a:ext cx="2436566" cy="1404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610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E3E5F1-6B97-9799-BFDB-F33CECD48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10531"/>
          </a:xfrm>
        </p:spPr>
        <p:txBody>
          <a:bodyPr>
            <a:normAutofit/>
          </a:bodyPr>
          <a:lstStyle/>
          <a:p>
            <a:pPr algn="ctr"/>
            <a:r>
              <a:rPr kumimoji="1" lang="en" altLang="en-US" sz="3200" b="1" dirty="0">
                <a:ea typeface="GYEONGGITITLEOTF MEDIUM" panose="02020603020101020101" pitchFamily="18" charset="-127"/>
              </a:rPr>
              <a:t>vicuna</a:t>
            </a:r>
            <a:endParaRPr kumimoji="1" lang="ko-Kore-KR" altLang="en-US" sz="3200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5AF024B4-ED81-BE9D-F6A5-476F5D5880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8223" y="1344283"/>
            <a:ext cx="8023738" cy="480536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 typeface="Wingdings" pitchFamily="2" charset="2"/>
              <a:buChar char="v"/>
            </a:pPr>
            <a:endParaRPr lang="en-US" altLang="ko-KR" sz="16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pPr lvl="1">
              <a:lnSpc>
                <a:spcPct val="100000"/>
              </a:lnSpc>
              <a:buFont typeface="Wingdings" pitchFamily="2" charset="2"/>
              <a:buChar char="v"/>
            </a:pPr>
            <a:endParaRPr lang="en-US" altLang="ko-KR" sz="16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pPr lvl="1">
              <a:lnSpc>
                <a:spcPct val="100000"/>
              </a:lnSpc>
              <a:buFont typeface="Wingdings" pitchFamily="2" charset="2"/>
              <a:buChar char="v"/>
            </a:pPr>
            <a:endParaRPr kumimoji="1" lang="en-US" altLang="ko-KR" sz="16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82CDD7B-4E52-6F75-9485-F368AFB5EFF0}"/>
              </a:ext>
            </a:extLst>
          </p:cNvPr>
          <p:cNvSpPr txBox="1"/>
          <p:nvPr/>
        </p:nvSpPr>
        <p:spPr>
          <a:xfrm>
            <a:off x="2220686" y="578031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ore-KR" altLang="en-US" dirty="0">
              <a:latin typeface="GyeonggiTitleOTF Medium" panose="02020603020101020101" pitchFamily="18" charset="-127"/>
            </a:endParaRPr>
          </a:p>
        </p:txBody>
      </p:sp>
      <p:pic>
        <p:nvPicPr>
          <p:cNvPr id="8" name="Picture 7" descr="A computer screen with text and images&#10;&#10;Description automatically generated">
            <a:extLst>
              <a:ext uri="{FF2B5EF4-FFF2-40B4-BE49-F238E27FC236}">
                <a16:creationId xmlns:a16="http://schemas.microsoft.com/office/drawing/2014/main" id="{596BC31A-D726-F0F9-B2EB-42E5946ECA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87" y="1510472"/>
            <a:ext cx="6192562" cy="4639174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A2EF7AC-5644-F371-052E-C450A33C97B9}"/>
              </a:ext>
            </a:extLst>
          </p:cNvPr>
          <p:cNvCxnSpPr>
            <a:cxnSpLocks/>
          </p:cNvCxnSpPr>
          <p:nvPr/>
        </p:nvCxnSpPr>
        <p:spPr>
          <a:xfrm flipV="1">
            <a:off x="1188009" y="1395777"/>
            <a:ext cx="4200855" cy="1528201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A07DB4C4-FF99-2508-045C-CD920C38F6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8413" y="1124163"/>
            <a:ext cx="4087091" cy="242455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B167327-42DB-771B-2A48-CED34012298A}"/>
              </a:ext>
            </a:extLst>
          </p:cNvPr>
          <p:cNvCxnSpPr>
            <a:cxnSpLocks/>
          </p:cNvCxnSpPr>
          <p:nvPr/>
        </p:nvCxnSpPr>
        <p:spPr>
          <a:xfrm flipV="1">
            <a:off x="2405417" y="2401824"/>
            <a:ext cx="4210387" cy="1474101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68F5916-1C1B-57BE-F03B-5144341348B9}"/>
              </a:ext>
            </a:extLst>
          </p:cNvPr>
          <p:cNvSpPr txBox="1"/>
          <p:nvPr/>
        </p:nvSpPr>
        <p:spPr>
          <a:xfrm>
            <a:off x="6701322" y="2125655"/>
            <a:ext cx="24850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dirty="0">
                <a:latin typeface="GyeonggiTitleOTF Medium" panose="02020603020101020101" pitchFamily="18" charset="-127"/>
              </a:rPr>
              <a:t>“  ASSITANT: </a:t>
            </a:r>
            <a:r>
              <a:rPr lang="en-US" altLang="ko-KR" dirty="0">
                <a:latin typeface="GyeonggiTitleOTF Medium" panose="02020603020101020101" pitchFamily="18" charset="-127"/>
              </a:rPr>
              <a:t>“ </a:t>
            </a:r>
            <a:r>
              <a:rPr lang="ko-KR" altLang="en-US" dirty="0">
                <a:latin typeface="GyeonggiTitleOTF Medium" panose="02020603020101020101" pitchFamily="18" charset="-127"/>
              </a:rPr>
              <a:t>로 </a:t>
            </a:r>
            <a:r>
              <a:rPr lang="en-US" altLang="ko-KR" dirty="0">
                <a:latin typeface="GyeonggiTitleOTF Medium" panose="02020603020101020101" pitchFamily="18" charset="-127"/>
              </a:rPr>
              <a:t>split</a:t>
            </a:r>
            <a:endParaRPr lang="en-KR" dirty="0">
              <a:latin typeface="GyeonggiTitleOTF Medium" panose="02020603020101020101" pitchFamily="18" charset="-127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F1A1EF4-81D3-3589-1E84-65E7CBE2A30E}"/>
              </a:ext>
            </a:extLst>
          </p:cNvPr>
          <p:cNvCxnSpPr>
            <a:cxnSpLocks/>
          </p:cNvCxnSpPr>
          <p:nvPr/>
        </p:nvCxnSpPr>
        <p:spPr>
          <a:xfrm flipV="1">
            <a:off x="2035794" y="2923978"/>
            <a:ext cx="4570478" cy="1532037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B7AE1E8-3C02-436B-2F55-1D770BD7CA62}"/>
              </a:ext>
            </a:extLst>
          </p:cNvPr>
          <p:cNvSpPr txBox="1"/>
          <p:nvPr/>
        </p:nvSpPr>
        <p:spPr>
          <a:xfrm>
            <a:off x="6603612" y="2739312"/>
            <a:ext cx="26493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dirty="0">
                <a:latin typeface="GyeonggiTitleOTF Medium" panose="02020603020101020101" pitchFamily="18" charset="-127"/>
              </a:rPr>
              <a:t>USER: What can you do?</a:t>
            </a:r>
          </a:p>
          <a:p>
            <a:r>
              <a:rPr lang="en-KR" dirty="0">
                <a:latin typeface="GyeonggiTitleOTF Medium" panose="02020603020101020101" pitchFamily="18" charset="-127"/>
                <a:sym typeface="Wingdings" pitchFamily="2" charset="2"/>
              </a:rPr>
              <a:t> SEP -&gt;  “ “</a:t>
            </a:r>
            <a:r>
              <a:rPr lang="en-KR" dirty="0">
                <a:latin typeface="GyeonggiTitleOTF Medium" panose="02020603020101020101" pitchFamily="18" charset="-127"/>
              </a:rPr>
              <a:t>  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14228F1-6F90-F36B-E139-86F5ADFD0A67}"/>
              </a:ext>
            </a:extLst>
          </p:cNvPr>
          <p:cNvCxnSpPr>
            <a:cxnSpLocks/>
          </p:cNvCxnSpPr>
          <p:nvPr/>
        </p:nvCxnSpPr>
        <p:spPr>
          <a:xfrm flipV="1">
            <a:off x="4887103" y="4625396"/>
            <a:ext cx="1881716" cy="276460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224214B7-ACC9-8AF4-2273-126AF5DC1F61}"/>
              </a:ext>
            </a:extLst>
          </p:cNvPr>
          <p:cNvSpPr txBox="1"/>
          <p:nvPr/>
        </p:nvSpPr>
        <p:spPr>
          <a:xfrm>
            <a:off x="6735887" y="4424966"/>
            <a:ext cx="2485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GyeonggiTitleOTF Medium" panose="02020603020101020101" pitchFamily="18" charset="-127"/>
              </a:rPr>
              <a:t>USER부분</a:t>
            </a:r>
            <a:r>
              <a:rPr lang="en-US" dirty="0">
                <a:latin typeface="GyeonggiTitleOTF Medium" panose="02020603020101020101" pitchFamily="18" charset="-127"/>
              </a:rPr>
              <a:t>  </a:t>
            </a:r>
            <a:r>
              <a:rPr lang="en-US" dirty="0" err="1">
                <a:latin typeface="GyeonggiTitleOTF Medium" panose="02020603020101020101" pitchFamily="18" charset="-127"/>
              </a:rPr>
              <a:t>길이</a:t>
            </a:r>
            <a:endParaRPr lang="en-KR" dirty="0">
              <a:latin typeface="GyeonggiTitleOTF Medium" panose="02020603020101020101" pitchFamily="18" charset="-127"/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7A68736-10BD-64C8-6C60-A86F577C9A75}"/>
              </a:ext>
            </a:extLst>
          </p:cNvPr>
          <p:cNvCxnSpPr>
            <a:cxnSpLocks/>
          </p:cNvCxnSpPr>
          <p:nvPr/>
        </p:nvCxnSpPr>
        <p:spPr>
          <a:xfrm flipV="1">
            <a:off x="5427563" y="5129113"/>
            <a:ext cx="1273759" cy="245365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EBCE09BC-CF77-F509-F20F-2A22D8D60DFB}"/>
              </a:ext>
            </a:extLst>
          </p:cNvPr>
          <p:cNvSpPr txBox="1"/>
          <p:nvPr/>
        </p:nvSpPr>
        <p:spPr>
          <a:xfrm>
            <a:off x="6767962" y="4917974"/>
            <a:ext cx="26493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GyeonggiTitleOTF Medium" panose="02020603020101020101" pitchFamily="18" charset="-127"/>
              </a:rPr>
              <a:t>ASSITATNT </a:t>
            </a:r>
            <a:r>
              <a:rPr lang="ko-KR" altLang="en-US" dirty="0">
                <a:latin typeface="GyeonggiTitleOTF Medium" panose="02020603020101020101" pitchFamily="18" charset="-127"/>
              </a:rPr>
              <a:t>제외 부분 </a:t>
            </a:r>
            <a:r>
              <a:rPr lang="en-US" altLang="ko-KR" dirty="0">
                <a:latin typeface="GyeonggiTitleOTF Medium" panose="02020603020101020101" pitchFamily="18" charset="-127"/>
              </a:rPr>
              <a:t>IGNORE_TOKEN_ID </a:t>
            </a:r>
            <a:r>
              <a:rPr lang="ko-KR" altLang="en-US" dirty="0">
                <a:latin typeface="GyeonggiTitleOTF Medium" panose="02020603020101020101" pitchFamily="18" charset="-127"/>
              </a:rPr>
              <a:t>처리</a:t>
            </a:r>
            <a:endParaRPr lang="en-KR" dirty="0">
              <a:latin typeface="GyeonggiTitleOTF Medium" panose="02020603020101020101" pitchFamily="18" charset="-127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E23C99F-2618-782A-7392-F15F5883B6AC}"/>
              </a:ext>
            </a:extLst>
          </p:cNvPr>
          <p:cNvCxnSpPr>
            <a:cxnSpLocks/>
            <a:endCxn id="31" idx="1"/>
          </p:cNvCxnSpPr>
          <p:nvPr/>
        </p:nvCxnSpPr>
        <p:spPr>
          <a:xfrm>
            <a:off x="2220686" y="5651327"/>
            <a:ext cx="4047921" cy="502139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900AEB37-08B2-C50C-516D-2924BD09C11C}"/>
              </a:ext>
            </a:extLst>
          </p:cNvPr>
          <p:cNvSpPr txBox="1"/>
          <p:nvPr/>
        </p:nvSpPr>
        <p:spPr>
          <a:xfrm>
            <a:off x="6268607" y="5968800"/>
            <a:ext cx="47122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latin typeface="GyeonggiTitleOTF Medium" panose="02020603020101020101" pitchFamily="18" charset="-127"/>
              </a:rPr>
              <a:t>cur_len</a:t>
            </a:r>
            <a:r>
              <a:rPr lang="en-US" dirty="0">
                <a:latin typeface="GyeonggiTitleOTF Medium" panose="02020603020101020101" pitchFamily="18" charset="-127"/>
              </a:rPr>
              <a:t> </a:t>
            </a:r>
            <a:r>
              <a:rPr lang="en-US" dirty="0" err="1">
                <a:latin typeface="GyeonggiTitleOTF Medium" panose="02020603020101020101" pitchFamily="18" charset="-127"/>
              </a:rPr>
              <a:t>에</a:t>
            </a:r>
            <a:r>
              <a:rPr lang="en-US" dirty="0">
                <a:latin typeface="GyeonggiTitleOTF Medium" panose="02020603020101020101" pitchFamily="18" charset="-127"/>
              </a:rPr>
              <a:t> turn </a:t>
            </a:r>
            <a:r>
              <a:rPr lang="en-US" dirty="0" err="1">
                <a:latin typeface="GyeonggiTitleOTF Medium" panose="02020603020101020101" pitchFamily="18" charset="-127"/>
              </a:rPr>
              <a:t>길이</a:t>
            </a:r>
            <a:r>
              <a:rPr lang="en-US" dirty="0">
                <a:latin typeface="GyeonggiTitleOTF Medium" panose="02020603020101020101" pitchFamily="18" charset="-127"/>
              </a:rPr>
              <a:t> </a:t>
            </a:r>
            <a:r>
              <a:rPr lang="en-US" dirty="0" err="1">
                <a:latin typeface="GyeonggiTitleOTF Medium" panose="02020603020101020101" pitchFamily="18" charset="-127"/>
              </a:rPr>
              <a:t>더해줌</a:t>
            </a:r>
            <a:endParaRPr lang="en-KR" dirty="0">
              <a:latin typeface="GyeonggiTitleOTF Medium" panose="02020603020101020101" pitchFamily="18" charset="-127"/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411A35C9-354D-CA25-8AE6-FEA2C70ED61F}"/>
              </a:ext>
            </a:extLst>
          </p:cNvPr>
          <p:cNvCxnSpPr>
            <a:cxnSpLocks/>
          </p:cNvCxnSpPr>
          <p:nvPr/>
        </p:nvCxnSpPr>
        <p:spPr>
          <a:xfrm flipV="1">
            <a:off x="1440153" y="1818985"/>
            <a:ext cx="5163459" cy="1603608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9A2A35BA-ED5D-0729-36F5-3D91A57C924F}"/>
              </a:ext>
            </a:extLst>
          </p:cNvPr>
          <p:cNvSpPr txBox="1"/>
          <p:nvPr/>
        </p:nvSpPr>
        <p:spPr>
          <a:xfrm>
            <a:off x="6584616" y="1569536"/>
            <a:ext cx="2485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dirty="0">
                <a:latin typeface="GyeonggiTitleOTF Medium" panose="02020603020101020101" pitchFamily="18" charset="-127"/>
              </a:rPr>
              <a:t>turn 길이</a:t>
            </a:r>
          </a:p>
        </p:txBody>
      </p:sp>
    </p:spTree>
    <p:extLst>
      <p:ext uri="{BB962C8B-B14F-4D97-AF65-F5344CB8AC3E}">
        <p14:creationId xmlns:p14="http://schemas.microsoft.com/office/powerpoint/2010/main" val="27503472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E3E5F1-6B97-9799-BFDB-F33CECD48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10531"/>
          </a:xfrm>
        </p:spPr>
        <p:txBody>
          <a:bodyPr>
            <a:normAutofit/>
          </a:bodyPr>
          <a:lstStyle/>
          <a:p>
            <a:pPr algn="ctr"/>
            <a:r>
              <a:rPr kumimoji="1" lang="en" altLang="en-US" sz="3200" b="1">
                <a:ea typeface="GYEONGGITITLEOTF MEDIUM" panose="02020603020101020101" pitchFamily="18" charset="-127"/>
              </a:rPr>
              <a:t>vicuna</a:t>
            </a:r>
            <a:endParaRPr kumimoji="1" lang="ko-Kore-KR" altLang="en-US" sz="3200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5AF024B4-ED81-BE9D-F6A5-476F5D5880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8223" y="1344283"/>
            <a:ext cx="8023738" cy="480536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 typeface="Wingdings" pitchFamily="2" charset="2"/>
              <a:buChar char="v"/>
            </a:pPr>
            <a:endParaRPr lang="en-US" altLang="ko-KR" sz="16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pPr lvl="1">
              <a:lnSpc>
                <a:spcPct val="100000"/>
              </a:lnSpc>
              <a:buFont typeface="Wingdings" pitchFamily="2" charset="2"/>
              <a:buChar char="v"/>
            </a:pPr>
            <a:endParaRPr lang="en-US" altLang="ko-KR" sz="16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pPr lvl="1">
              <a:lnSpc>
                <a:spcPct val="100000"/>
              </a:lnSpc>
              <a:buFont typeface="Wingdings" pitchFamily="2" charset="2"/>
              <a:buChar char="v"/>
            </a:pPr>
            <a:endParaRPr kumimoji="1" lang="en-US" altLang="ko-KR" sz="16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82CDD7B-4E52-6F75-9485-F368AFB5EFF0}"/>
              </a:ext>
            </a:extLst>
          </p:cNvPr>
          <p:cNvSpPr txBox="1"/>
          <p:nvPr/>
        </p:nvSpPr>
        <p:spPr>
          <a:xfrm>
            <a:off x="2220686" y="578031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ore-KR" altLang="en-US" dirty="0">
              <a:latin typeface="GyeonggiTitleOTF Medium" panose="02020603020101020101" pitchFamily="18" charset="-127"/>
            </a:endParaRPr>
          </a:p>
        </p:txBody>
      </p:sp>
      <p:pic>
        <p:nvPicPr>
          <p:cNvPr id="4" name="Picture 3" descr="A computer code on a black background&#10;&#10;Description automatically generated">
            <a:extLst>
              <a:ext uri="{FF2B5EF4-FFF2-40B4-BE49-F238E27FC236}">
                <a16:creationId xmlns:a16="http://schemas.microsoft.com/office/drawing/2014/main" id="{E0D8B26B-3465-5714-19A4-295F617F29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039" y="1584960"/>
            <a:ext cx="6592443" cy="184404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1135A42-D817-8EB0-52B1-209CBD63CBA4}"/>
              </a:ext>
            </a:extLst>
          </p:cNvPr>
          <p:cNvCxnSpPr>
            <a:cxnSpLocks/>
          </p:cNvCxnSpPr>
          <p:nvPr/>
        </p:nvCxnSpPr>
        <p:spPr>
          <a:xfrm>
            <a:off x="4439630" y="3196258"/>
            <a:ext cx="0" cy="1292028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DE3BE5D-DE1E-DA80-5BD4-83BA97E03F87}"/>
              </a:ext>
            </a:extLst>
          </p:cNvPr>
          <p:cNvSpPr txBox="1"/>
          <p:nvPr/>
        </p:nvSpPr>
        <p:spPr>
          <a:xfrm>
            <a:off x="2647583" y="4544104"/>
            <a:ext cx="471220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latin typeface="GyeonggiTitleOTF Medium" panose="02020603020101020101" pitchFamily="18" charset="-127"/>
              </a:rPr>
              <a:t>pad_token_id</a:t>
            </a:r>
            <a:r>
              <a:rPr lang="en-US" dirty="0">
                <a:latin typeface="GyeonggiTitleOTF Medium" panose="02020603020101020101" pitchFamily="18" charset="-127"/>
              </a:rPr>
              <a:t> </a:t>
            </a:r>
            <a:r>
              <a:rPr lang="en-US" dirty="0" err="1">
                <a:latin typeface="GyeonggiTitleOTF Medium" panose="02020603020101020101" pitchFamily="18" charset="-127"/>
              </a:rPr>
              <a:t>이면</a:t>
            </a:r>
            <a:r>
              <a:rPr lang="en-US" dirty="0">
                <a:latin typeface="GyeonggiTitleOTF Medium" panose="02020603020101020101" pitchFamily="18" charset="-127"/>
              </a:rPr>
              <a:t> </a:t>
            </a:r>
            <a:r>
              <a:rPr lang="en-US" altLang="ko-KR" dirty="0">
                <a:latin typeface="GyeonggiTitleOTF Medium" panose="02020603020101020101" pitchFamily="18" charset="-127"/>
              </a:rPr>
              <a:t>0, </a:t>
            </a:r>
            <a:r>
              <a:rPr lang="ko-KR" altLang="en-US" dirty="0">
                <a:latin typeface="GyeonggiTitleOTF Medium" panose="02020603020101020101" pitchFamily="18" charset="-127"/>
              </a:rPr>
              <a:t>아니면 </a:t>
            </a:r>
            <a:r>
              <a:rPr lang="en-US" altLang="ko-KR" dirty="0">
                <a:latin typeface="GyeonggiTitleOTF Medium" panose="02020603020101020101" pitchFamily="18" charset="-127"/>
              </a:rPr>
              <a:t>1</a:t>
            </a:r>
          </a:p>
          <a:p>
            <a:r>
              <a:rPr lang="en-US" altLang="ko-KR" dirty="0">
                <a:latin typeface="GyeonggiTitleOTF Medium" panose="02020603020101020101" pitchFamily="18" charset="-127"/>
                <a:sym typeface="Wingdings" pitchFamily="2" charset="2"/>
              </a:rPr>
              <a:t> [1, 1, 1, 0, 0 ,,, ] </a:t>
            </a:r>
            <a:endParaRPr lang="en-KR" dirty="0">
              <a:latin typeface="GyeonggiTitleOTF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236467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9E93F1E-86F9-06C6-ADB2-221A18DC8F6E}"/>
              </a:ext>
            </a:extLst>
          </p:cNvPr>
          <p:cNvSpPr txBox="1"/>
          <p:nvPr/>
        </p:nvSpPr>
        <p:spPr>
          <a:xfrm>
            <a:off x="3472179" y="2932345"/>
            <a:ext cx="25138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latin typeface="GYEONGGITITLEOTF MEDIUM" panose="02020603020101020101" pitchFamily="18" charset="-127"/>
                <a:ea typeface="GYEONGGITITLEOTF MEDIUM" panose="02020603020101020101" pitchFamily="18" charset="-127"/>
                <a:cs typeface="Pretendard" panose="02000503000000020004" pitchFamily="2" charset="-127"/>
              </a:rPr>
              <a:t>감사합니다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67BFEB-8768-4A0F-E1D9-DE500EF01170}"/>
              </a:ext>
            </a:extLst>
          </p:cNvPr>
          <p:cNvSpPr txBox="1"/>
          <p:nvPr/>
        </p:nvSpPr>
        <p:spPr>
          <a:xfrm>
            <a:off x="3327107" y="4898137"/>
            <a:ext cx="24897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 b="1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  <a:cs typeface="Pretendard SemiBold" panose="02000503000000020004" pitchFamily="2" charset="-127"/>
              </a:rPr>
              <a:t>김성연</a:t>
            </a:r>
            <a:r>
              <a:rPr kumimoji="1" lang="en-US" altLang="ko-KR" sz="2000" b="1" dirty="0">
                <a:latin typeface="GYEONGGITITLEOTF MEDIUM" panose="02020603020101020101" pitchFamily="18" charset="-127"/>
                <a:ea typeface="GYEONGGITITLEOTF MEDIUM" panose="02020603020101020101" pitchFamily="18" charset="-127"/>
                <a:cs typeface="Pretendard SemiBold" panose="02000503000000020004" pitchFamily="2" charset="-127"/>
              </a:rPr>
              <a:t>,</a:t>
            </a:r>
            <a:r>
              <a:rPr kumimoji="1" lang="ko-KR" altLang="en-US" sz="2000" b="1" dirty="0">
                <a:latin typeface="GYEONGGITITLEOTF MEDIUM" panose="02020603020101020101" pitchFamily="18" charset="-127"/>
                <a:ea typeface="GYEONGGITITLEOTF MEDIUM" panose="02020603020101020101" pitchFamily="18" charset="-127"/>
                <a:cs typeface="Pretendard SemiBold" panose="02000503000000020004" pitchFamily="2" charset="-127"/>
              </a:rPr>
              <a:t> </a:t>
            </a:r>
            <a:r>
              <a:rPr kumimoji="1" lang="ko-KR" altLang="en-US" sz="2000" b="1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  <a:cs typeface="Pretendard SemiBold" panose="02000503000000020004" pitchFamily="2" charset="-127"/>
              </a:rPr>
              <a:t>김영상</a:t>
            </a:r>
            <a:r>
              <a:rPr kumimoji="1" lang="en-US" altLang="ko-KR" sz="2000" b="1" dirty="0">
                <a:latin typeface="GYEONGGITITLEOTF MEDIUM" panose="02020603020101020101" pitchFamily="18" charset="-127"/>
                <a:ea typeface="GYEONGGITITLEOTF MEDIUM" panose="02020603020101020101" pitchFamily="18" charset="-127"/>
                <a:cs typeface="Pretendard SemiBold" panose="02000503000000020004" pitchFamily="2" charset="-127"/>
              </a:rPr>
              <a:t>,</a:t>
            </a:r>
            <a:r>
              <a:rPr kumimoji="1" lang="ko-KR" altLang="en-US" sz="2000" b="1" dirty="0">
                <a:latin typeface="GYEONGGITITLEOTF MEDIUM" panose="02020603020101020101" pitchFamily="18" charset="-127"/>
                <a:ea typeface="GYEONGGITITLEOTF MEDIUM" panose="02020603020101020101" pitchFamily="18" charset="-127"/>
                <a:cs typeface="Pretendard SemiBold" panose="02000503000000020004" pitchFamily="2" charset="-127"/>
              </a:rPr>
              <a:t> 조희진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6173E0-578F-3378-0946-86463AAD99BA}"/>
              </a:ext>
            </a:extLst>
          </p:cNvPr>
          <p:cNvSpPr txBox="1"/>
          <p:nvPr/>
        </p:nvSpPr>
        <p:spPr>
          <a:xfrm>
            <a:off x="4200743" y="4498027"/>
            <a:ext cx="7425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b="1" dirty="0">
                <a:latin typeface="GYEONGGITITLEOTF MEDIUM" panose="02020603020101020101" pitchFamily="18" charset="-127"/>
                <a:ea typeface="GYEONGGITITLEOTF MEDIUM" panose="02020603020101020101" pitchFamily="18" charset="-127"/>
                <a:cs typeface="Pretendard SemiBold" panose="02000503000000020004" pitchFamily="2" charset="-127"/>
              </a:rPr>
              <a:t>GME</a:t>
            </a:r>
            <a:endParaRPr kumimoji="1" lang="ko-KR" altLang="en-US" sz="2000" b="1" dirty="0">
              <a:latin typeface="GYEONGGITITLEOTF MEDIUM" panose="02020603020101020101" pitchFamily="18" charset="-127"/>
              <a:ea typeface="GYEONGGITITLEOTF MEDIUM" panose="02020603020101020101" pitchFamily="18" charset="-127"/>
              <a:cs typeface="Pretendard SemiBol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360580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E3E5F1-6B97-9799-BFDB-F33CECD48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10531"/>
          </a:xfrm>
        </p:spPr>
        <p:txBody>
          <a:bodyPr>
            <a:normAutofit/>
          </a:bodyPr>
          <a:lstStyle/>
          <a:p>
            <a:pPr algn="ctr"/>
            <a:r>
              <a:rPr lang="en-US" altLang="ko-KR" sz="3200" b="1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  <a:cs typeface="Pretendard" panose="02000503000000020004" pitchFamily="2" charset="-127"/>
              </a:rPr>
              <a:t>KoAlpaca</a:t>
            </a:r>
            <a:endParaRPr kumimoji="1" lang="ko-Kore-KR" altLang="en-US" sz="32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276043D-CC3C-2E91-7C6A-8B2742A5E7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371600"/>
            <a:ext cx="8023738" cy="192718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 typeface="Wingdings" pitchFamily="2" charset="2"/>
              <a:buChar char="v"/>
            </a:pPr>
            <a:r>
              <a:rPr kumimoji="1" lang="ko-KR" altLang="en-US" sz="2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</a:t>
            </a:r>
            <a:r>
              <a:rPr kumimoji="1" lang="en-US" altLang="ko-KR" sz="2000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KoAlpaca</a:t>
            </a:r>
            <a:r>
              <a:rPr kumimoji="1" lang="ko-KR" altLang="en-US" sz="2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</a:t>
            </a:r>
            <a:r>
              <a:rPr kumimoji="1" lang="en-US" altLang="ko-KR" sz="2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v1.0 Output </a:t>
            </a:r>
            <a:r>
              <a:rPr kumimoji="1" lang="ko-KR" altLang="en-US" sz="2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생성 </a:t>
            </a:r>
            <a:r>
              <a:rPr kumimoji="1" lang="en-US" altLang="ko-KR" sz="2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prompt</a:t>
            </a:r>
            <a:endParaRPr kumimoji="1" lang="en-US" altLang="ko-KR" sz="18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0D2C55-BB97-C427-DA73-5610437D3553}"/>
              </a:ext>
            </a:extLst>
          </p:cNvPr>
          <p:cNvSpPr txBox="1"/>
          <p:nvPr/>
        </p:nvSpPr>
        <p:spPr>
          <a:xfrm>
            <a:off x="0" y="1838512"/>
            <a:ext cx="9144000" cy="3939540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PROMPT = """\</a:t>
            </a:r>
          </a:p>
          <a:p>
            <a:r>
              <a:rPr lang="ko-KR" altLang="en-US" sz="1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다양한 작업에 대한 답변을 생성해주세요</a:t>
            </a:r>
            <a:r>
              <a:rPr lang="en-US" altLang="ko-KR" sz="1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. </a:t>
            </a:r>
            <a:r>
              <a:rPr lang="ko-KR" altLang="en-US" sz="1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이러한 작업 지침은 </a:t>
            </a:r>
            <a:r>
              <a:rPr lang="en-US" altLang="ko-KR" sz="1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ChatGPT </a:t>
            </a:r>
            <a:r>
              <a:rPr lang="ko-KR" altLang="en-US" sz="1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모델에 주어지며</a:t>
            </a:r>
            <a:r>
              <a:rPr lang="en-US" altLang="ko-KR" sz="1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, ChatGPT </a:t>
            </a:r>
            <a:r>
              <a:rPr lang="ko-KR" altLang="en-US" sz="1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모델이 지침을 완료하는지 평가합니다</a:t>
            </a:r>
            <a:r>
              <a:rPr lang="en-US" altLang="ko-KR" sz="1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.</a:t>
            </a:r>
          </a:p>
          <a:p>
            <a:r>
              <a:rPr lang="ko-KR" altLang="en-US" sz="1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요구 사항은 다음과 같습니다</a:t>
            </a:r>
            <a:r>
              <a:rPr lang="en-US" altLang="ko-KR" sz="1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:</a:t>
            </a:r>
          </a:p>
          <a:p>
            <a:r>
              <a:rPr lang="en-US" altLang="ko-KR" sz="1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1. </a:t>
            </a:r>
            <a:r>
              <a:rPr lang="ko-KR" altLang="en-US" sz="1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다양성을 극대화하기 위해 각 지시에 대해 동사를 반복하지 않도록 하세요</a:t>
            </a:r>
            <a:r>
              <a:rPr lang="en-US" altLang="ko-KR" sz="1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.</a:t>
            </a:r>
          </a:p>
          <a:p>
            <a:r>
              <a:rPr lang="en-US" altLang="ko-KR" sz="1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2. </a:t>
            </a:r>
            <a:r>
              <a:rPr lang="ko-KR" altLang="en-US" sz="1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지시에 사용되는 언어도 다양해야 합니다</a:t>
            </a:r>
            <a:r>
              <a:rPr lang="en-US" altLang="ko-KR" sz="1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. </a:t>
            </a:r>
            <a:r>
              <a:rPr lang="ko-KR" altLang="en-US" sz="1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예를 들어</a:t>
            </a:r>
            <a:r>
              <a:rPr lang="en-US" altLang="ko-KR" sz="1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, </a:t>
            </a:r>
            <a:r>
              <a:rPr lang="ko-KR" altLang="en-US" sz="1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질문과 명령형 지시를 결합해야 합니다</a:t>
            </a:r>
            <a:r>
              <a:rPr lang="en-US" altLang="ko-KR" sz="1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.</a:t>
            </a:r>
          </a:p>
          <a:p>
            <a:r>
              <a:rPr lang="en-US" altLang="ko-KR" sz="1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3. </a:t>
            </a:r>
            <a:r>
              <a:rPr lang="ko-KR" altLang="en-US" sz="1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지시 사항의 유형이 다양해야 합니다</a:t>
            </a:r>
            <a:r>
              <a:rPr lang="en-US" altLang="ko-KR" sz="1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. </a:t>
            </a:r>
            <a:r>
              <a:rPr lang="ko-KR" altLang="en-US" sz="1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목록에는 개방형 생성</a:t>
            </a:r>
            <a:r>
              <a:rPr lang="en-US" altLang="ko-KR" sz="1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, </a:t>
            </a:r>
            <a:r>
              <a:rPr lang="ko-KR" altLang="en-US" sz="1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분류</a:t>
            </a:r>
            <a:r>
              <a:rPr lang="en-US" altLang="ko-KR" sz="1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, </a:t>
            </a:r>
            <a:r>
              <a:rPr lang="ko-KR" altLang="en-US" sz="1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편집 등과 같은 다양한 유형의 작업이 포함되어야 합니다</a:t>
            </a:r>
            <a:r>
              <a:rPr lang="en-US" altLang="ko-KR" sz="1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.</a:t>
            </a:r>
          </a:p>
          <a:p>
            <a:r>
              <a:rPr lang="en-US" altLang="ko-KR" sz="1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2. GPT </a:t>
            </a:r>
            <a:r>
              <a:rPr lang="ko-KR" altLang="en-US" sz="1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언어 모델은 지시를 완료할 수 있어야 합니다</a:t>
            </a:r>
            <a:r>
              <a:rPr lang="en-US" altLang="ko-KR" sz="1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. </a:t>
            </a:r>
            <a:r>
              <a:rPr lang="ko-KR" altLang="en-US" sz="1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예를 들어 </a:t>
            </a:r>
            <a:r>
              <a:rPr lang="ko-KR" altLang="en-US" sz="1000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어시스턴트에게</a:t>
            </a:r>
            <a:r>
              <a:rPr lang="ko-KR" altLang="en-US" sz="1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시각적 또는 오디오 출력을 생성하도록 요청하지 마세요</a:t>
            </a:r>
            <a:r>
              <a:rPr lang="en-US" altLang="ko-KR" sz="1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. </a:t>
            </a:r>
            <a:r>
              <a:rPr lang="ko-KR" altLang="en-US" sz="1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또 다른 예로</a:t>
            </a:r>
            <a:r>
              <a:rPr lang="en-US" altLang="ko-KR" sz="1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, </a:t>
            </a:r>
            <a:r>
              <a:rPr lang="ko-KR" altLang="en-US" sz="1000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어시스턴트가</a:t>
            </a:r>
            <a:r>
              <a:rPr lang="ko-KR" altLang="en-US" sz="1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어떤 작업도 수행할 수 없으므로 오후 </a:t>
            </a:r>
            <a:r>
              <a:rPr lang="en-US" altLang="ko-KR" sz="1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5</a:t>
            </a:r>
            <a:r>
              <a:rPr lang="ko-KR" altLang="en-US" sz="1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시에 깨우거나 미리 알림을 설정하도록 요청하지 마세요</a:t>
            </a:r>
            <a:r>
              <a:rPr lang="en-US" altLang="ko-KR" sz="1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.</a:t>
            </a:r>
          </a:p>
          <a:p>
            <a:r>
              <a:rPr lang="en-US" altLang="ko-KR" sz="1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3. </a:t>
            </a:r>
            <a:r>
              <a:rPr lang="ko-KR" altLang="en-US" sz="1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답변은 한국어로 작성해야 합니다</a:t>
            </a:r>
            <a:r>
              <a:rPr lang="en-US" altLang="ko-KR" sz="1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.</a:t>
            </a:r>
          </a:p>
          <a:p>
            <a:r>
              <a:rPr lang="en-US" altLang="ko-KR" sz="1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4. </a:t>
            </a:r>
            <a:r>
              <a:rPr lang="ko-KR" altLang="en-US" sz="1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답변을 </a:t>
            </a:r>
            <a:r>
              <a:rPr lang="en-US" altLang="ko-KR" sz="1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1~2</a:t>
            </a:r>
            <a:r>
              <a:rPr lang="ko-KR" altLang="en-US" sz="1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문장으로 작성하세요</a:t>
            </a:r>
            <a:r>
              <a:rPr lang="en-US" altLang="ko-KR" sz="1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. </a:t>
            </a:r>
            <a:r>
              <a:rPr lang="ko-KR" altLang="en-US" sz="1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명령문이나 질문도 허용됩니다</a:t>
            </a:r>
            <a:r>
              <a:rPr lang="en-US" altLang="ko-KR" sz="1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.</a:t>
            </a:r>
          </a:p>
          <a:p>
            <a:r>
              <a:rPr lang="en-US" altLang="ko-KR" sz="1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5. </a:t>
            </a:r>
            <a:r>
              <a:rPr lang="ko-KR" altLang="en-US" sz="1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지시 사항에 대한 적절한 입력을 생성해야 합니다</a:t>
            </a:r>
            <a:r>
              <a:rPr lang="en-US" altLang="ko-KR" sz="1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. </a:t>
            </a:r>
            <a:r>
              <a:rPr lang="ko-KR" altLang="en-US" sz="1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입력 필드에는 지시에 대한 구체적인 예가 포함되어야 합니다</a:t>
            </a:r>
            <a:r>
              <a:rPr lang="en-US" altLang="ko-KR" sz="1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. </a:t>
            </a:r>
            <a:r>
              <a:rPr lang="ko-KR" altLang="en-US" sz="1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실제 데이터를 포함해야 하며 단순한 자리 표시자를 포함해서는 안 됩니다</a:t>
            </a:r>
            <a:r>
              <a:rPr lang="en-US" altLang="ko-KR" sz="1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. </a:t>
            </a:r>
            <a:r>
              <a:rPr lang="ko-KR" altLang="en-US" sz="1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입력은 지시 사항을 어렵게 만들 수 있는 상당한 내용을 제공해야 하지만 </a:t>
            </a:r>
            <a:r>
              <a:rPr lang="en-US" altLang="ko-KR" sz="1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100</a:t>
            </a:r>
            <a:r>
              <a:rPr lang="ko-KR" altLang="en-US" sz="1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단어를 넘지 않는 것이 이상적입니다</a:t>
            </a:r>
            <a:r>
              <a:rPr lang="en-US" altLang="ko-KR" sz="1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.</a:t>
            </a:r>
          </a:p>
          <a:p>
            <a:r>
              <a:rPr lang="en-US" altLang="ko-KR" sz="1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6. </a:t>
            </a:r>
            <a:r>
              <a:rPr lang="ko-KR" altLang="en-US" sz="1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일부 지시사항은 추가 입력이 있고</a:t>
            </a:r>
            <a:r>
              <a:rPr lang="en-US" altLang="ko-KR" sz="1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, </a:t>
            </a:r>
            <a:r>
              <a:rPr lang="ko-KR" altLang="en-US" sz="1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일부 지시에는 입력 필드가 </a:t>
            </a:r>
            <a:r>
              <a:rPr lang="ko-KR" altLang="en-US" sz="1000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비어있습니다</a:t>
            </a:r>
            <a:r>
              <a:rPr lang="en-US" altLang="ko-KR" sz="1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. </a:t>
            </a:r>
            <a:r>
              <a:rPr lang="ko-KR" altLang="en-US" sz="1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예를 들어 </a:t>
            </a:r>
            <a:r>
              <a:rPr lang="en-US" altLang="ko-KR" sz="1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"</a:t>
            </a:r>
            <a:r>
              <a:rPr lang="ko-KR" altLang="en-US" sz="1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세계에서 가장 높은 봉우리는 무엇인가</a:t>
            </a:r>
            <a:r>
              <a:rPr lang="en-US" altLang="ko-KR" sz="1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?"</a:t>
            </a:r>
            <a:r>
              <a:rPr lang="ko-KR" altLang="en-US" sz="1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라는 일반적인 정보를 묻는 지시의 경우 구체적인 맥락을 제공할 필요가 없어</a:t>
            </a:r>
            <a:r>
              <a:rPr lang="en-US" altLang="ko-KR" sz="1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, </a:t>
            </a:r>
            <a:r>
              <a:rPr lang="ko-KR" altLang="en-US" sz="1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입력 필드가 </a:t>
            </a:r>
            <a:r>
              <a:rPr lang="ko-KR" altLang="en-US" sz="1000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비어있을</a:t>
            </a:r>
            <a:r>
              <a:rPr lang="ko-KR" altLang="en-US" sz="1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수 있습니다</a:t>
            </a:r>
            <a:r>
              <a:rPr lang="en-US" altLang="ko-KR" sz="1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.</a:t>
            </a:r>
          </a:p>
          <a:p>
            <a:r>
              <a:rPr lang="en-US" altLang="ko-KR" sz="1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7. </a:t>
            </a:r>
            <a:r>
              <a:rPr lang="ko-KR" altLang="en-US" sz="1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출력은 명령어와 입력에 대한 적절한 응답이어야 합니다</a:t>
            </a:r>
            <a:r>
              <a:rPr lang="en-US" altLang="ko-KR" sz="1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sz="10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r>
              <a:rPr lang="ko-KR" altLang="en-US" sz="1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아래에 </a:t>
            </a:r>
            <a:r>
              <a:rPr lang="en-US" altLang="ko-KR" sz="1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10</a:t>
            </a:r>
            <a:r>
              <a:rPr lang="ko-KR" altLang="en-US" sz="1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개의 명령어와 입력</a:t>
            </a:r>
            <a:r>
              <a:rPr lang="en-US" altLang="ko-KR" sz="1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(</a:t>
            </a:r>
            <a:r>
              <a:rPr lang="ko-KR" altLang="en-US" sz="1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옵션</a:t>
            </a:r>
            <a:r>
              <a:rPr lang="en-US" altLang="ko-KR" sz="1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)</a:t>
            </a:r>
            <a:r>
              <a:rPr lang="ko-KR" altLang="en-US" sz="1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에 따라 적절한 응답을 생성하세요</a:t>
            </a:r>
            <a:r>
              <a:rPr lang="en-US" altLang="ko-KR" sz="1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. </a:t>
            </a:r>
          </a:p>
          <a:p>
            <a:r>
              <a:rPr lang="ko-KR" altLang="en-US" sz="1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응답은 아래와 같은 형식으로 </a:t>
            </a:r>
            <a:r>
              <a:rPr lang="en-US" altLang="ko-KR" sz="1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10</a:t>
            </a:r>
            <a:r>
              <a:rPr lang="ko-KR" altLang="en-US" sz="1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가지를 </a:t>
            </a:r>
            <a:r>
              <a:rPr lang="en-US" altLang="ko-KR" sz="1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0</a:t>
            </a:r>
            <a:r>
              <a:rPr lang="ko-KR" altLang="en-US" sz="1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번 부터 </a:t>
            </a:r>
            <a:r>
              <a:rPr lang="en-US" altLang="ko-KR" sz="1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9</a:t>
            </a:r>
            <a:r>
              <a:rPr lang="ko-KR" altLang="en-US" sz="1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번 까지</a:t>
            </a:r>
            <a:r>
              <a:rPr lang="en-US" altLang="ko-KR" sz="1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, </a:t>
            </a:r>
            <a:r>
              <a:rPr lang="ko-KR" altLang="en-US" sz="1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번호에 따라 해당 번호의 명령어와 입력에 알맞게 작성하세요</a:t>
            </a:r>
            <a:r>
              <a:rPr lang="en-US" altLang="ko-KR" sz="1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sz="10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r>
              <a:rPr lang="ko-KR" altLang="en-US" sz="1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각 응답 사이는 </a:t>
            </a:r>
            <a:r>
              <a:rPr lang="en-US" altLang="ko-KR" sz="1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### </a:t>
            </a:r>
            <a:r>
              <a:rPr lang="ko-KR" altLang="en-US" sz="1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으로 내용을 분리해주세요</a:t>
            </a:r>
            <a:r>
              <a:rPr lang="en-US" altLang="ko-KR" sz="1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sz="10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r>
              <a:rPr lang="ko-KR" altLang="en-US" sz="1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응답</a:t>
            </a:r>
            <a:r>
              <a:rPr lang="en-US" altLang="ko-KR" sz="1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0: </a:t>
            </a:r>
            <a:r>
              <a:rPr lang="ko-KR" altLang="en-US" sz="1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첫 번째 응답내용</a:t>
            </a:r>
            <a:r>
              <a:rPr lang="en-US" altLang="ko-KR" sz="1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###</a:t>
            </a:r>
          </a:p>
          <a:p>
            <a:r>
              <a:rPr lang="ko-KR" altLang="en-US" sz="1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응답</a:t>
            </a:r>
            <a:r>
              <a:rPr lang="en-US" altLang="ko-KR" sz="1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1: </a:t>
            </a:r>
            <a:r>
              <a:rPr lang="ko-KR" altLang="en-US" sz="1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두 번째 응답내용</a:t>
            </a:r>
            <a:r>
              <a:rPr lang="en-US" altLang="ko-KR" sz="1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###</a:t>
            </a:r>
          </a:p>
          <a:p>
            <a:r>
              <a:rPr lang="en-US" altLang="ko-KR" sz="1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...</a:t>
            </a:r>
          </a:p>
          <a:p>
            <a:r>
              <a:rPr lang="ko-KR" altLang="en-US" sz="1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응답</a:t>
            </a:r>
            <a:r>
              <a:rPr lang="en-US" altLang="ko-KR" sz="1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9: </a:t>
            </a:r>
            <a:r>
              <a:rPr lang="ko-KR" altLang="en-US" sz="1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마지막 응답내용</a:t>
            </a:r>
            <a:r>
              <a:rPr lang="en-US" altLang="ko-KR" sz="1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"""</a:t>
            </a:r>
            <a:endParaRPr lang="en-US" altLang="ko-Kore-KR" sz="10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FB2F77-C32F-061F-8C00-31E264BF1FA6}"/>
              </a:ext>
            </a:extLst>
          </p:cNvPr>
          <p:cNvSpPr txBox="1"/>
          <p:nvPr/>
        </p:nvSpPr>
        <p:spPr>
          <a:xfrm>
            <a:off x="328651" y="5875632"/>
            <a:ext cx="753880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kumimoji="1" lang="ko-KR" altLang="en-US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한국어로 생성이 완료된 데이터셋은 </a:t>
            </a:r>
            <a:r>
              <a:rPr kumimoji="1" lang="en-US" altLang="ko-KR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ko_alpaca_data.json</a:t>
            </a:r>
            <a:r>
              <a:rPr kumimoji="1" lang="ko-KR" altLang="en-US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에 저장되어 있습니다</a:t>
            </a:r>
            <a:r>
              <a:rPr kumimoji="1" lang="en-US" altLang="ko-KR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.</a:t>
            </a:r>
          </a:p>
          <a:p>
            <a:pPr>
              <a:lnSpc>
                <a:spcPct val="100000"/>
              </a:lnSpc>
            </a:pPr>
            <a:r>
              <a:rPr kumimoji="1" lang="en-US" altLang="ko-KR" sz="1800" dirty="0">
                <a:latin typeface="GyeonggiTitleOTF Medium" panose="02020603020101020101" pitchFamily="18" charset="-127"/>
                <a:ea typeface="GyeonggiTitleOTF Medium" panose="02020603020101020101" pitchFamily="18" charset="-127"/>
                <a:hlinkClick r:id="rId3"/>
              </a:rPr>
              <a:t>https://raw.githubusercontent.com/Beomi/KoAlpaca/4596f882957d286b4d60559b97dcf783822d23f5/ko_alpaca_data.json</a:t>
            </a:r>
            <a:endParaRPr kumimoji="1" lang="en-US" altLang="ko-KR" sz="18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482952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E3E5F1-6B97-9799-BFDB-F33CECD48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10531"/>
          </a:xfrm>
        </p:spPr>
        <p:txBody>
          <a:bodyPr>
            <a:normAutofit/>
          </a:bodyPr>
          <a:lstStyle/>
          <a:p>
            <a:pPr algn="ctr"/>
            <a:r>
              <a:rPr lang="en-US" altLang="ko-KR" sz="3200" b="1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  <a:cs typeface="Pretendard" panose="02000503000000020004" pitchFamily="2" charset="-127"/>
              </a:rPr>
              <a:t>KoAlpaca</a:t>
            </a:r>
            <a:endParaRPr kumimoji="1" lang="ko-Kore-KR" altLang="en-US" sz="32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276043D-CC3C-2E91-7C6A-8B2742A5E7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371600"/>
            <a:ext cx="8023738" cy="192718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 typeface="Wingdings" pitchFamily="2" charset="2"/>
              <a:buChar char="v"/>
            </a:pPr>
            <a:r>
              <a:rPr kumimoji="1" lang="ko-KR" altLang="en-US" sz="2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</a:t>
            </a:r>
            <a:r>
              <a:rPr kumimoji="1" lang="en-US" altLang="ko-KR" sz="2000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KoAlpaca</a:t>
            </a:r>
            <a:r>
              <a:rPr kumimoji="1" lang="ko-KR" altLang="en-US" sz="2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</a:t>
            </a:r>
            <a:r>
              <a:rPr kumimoji="1" lang="en-US" altLang="ko-KR" sz="2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v1.1a </a:t>
            </a:r>
            <a:r>
              <a:rPr kumimoji="1" lang="ko-KR" altLang="en-US" sz="2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네이버 지식인</a:t>
            </a:r>
            <a:endParaRPr kumimoji="1" lang="en-US" altLang="ko-KR" sz="18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0D2C55-BB97-C427-DA73-5610437D3553}"/>
              </a:ext>
            </a:extLst>
          </p:cNvPr>
          <p:cNvSpPr txBox="1"/>
          <p:nvPr/>
        </p:nvSpPr>
        <p:spPr>
          <a:xfrm>
            <a:off x="0" y="1838512"/>
            <a:ext cx="9144000" cy="1785104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## </a:t>
            </a:r>
            <a:r>
              <a:rPr lang="ko-KR" altLang="en-US" sz="1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데이터셋 </a:t>
            </a:r>
            <a:r>
              <a:rPr lang="en-US" altLang="ko-KR" sz="1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v1.1 </a:t>
            </a:r>
            <a:r>
              <a:rPr lang="ko-KR" altLang="en-US" sz="1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제작 방법</a:t>
            </a:r>
          </a:p>
          <a:p>
            <a:r>
              <a:rPr lang="en-US" altLang="ko-KR" sz="1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	v1.1 </a:t>
            </a:r>
            <a:r>
              <a:rPr lang="ko-KR" altLang="en-US" sz="1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데이터셋은 기존 </a:t>
            </a:r>
            <a:r>
              <a:rPr lang="en-US" altLang="ko-KR" sz="1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Alpaca</a:t>
            </a:r>
            <a:r>
              <a:rPr lang="ko-KR" altLang="en-US" sz="1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모델이 대답을 짧게 하는 경향</a:t>
            </a:r>
            <a:r>
              <a:rPr lang="en-US" altLang="ko-KR" sz="1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, </a:t>
            </a:r>
            <a:r>
              <a:rPr lang="ko-KR" altLang="en-US" sz="1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그리고 맥락을 이해하지 못하는 경향을 개선하기 위해 제작되었습니다</a:t>
            </a:r>
            <a:r>
              <a:rPr lang="en-US" altLang="ko-KR" sz="1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.</a:t>
            </a:r>
          </a:p>
          <a:p>
            <a:endParaRPr lang="en-US" altLang="ko-KR" sz="10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r>
              <a:rPr lang="en-US" altLang="ko-KR" sz="1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1. </a:t>
            </a:r>
            <a:r>
              <a:rPr lang="ko-KR" altLang="en-US" sz="1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데이터셋 선정 및 수집</a:t>
            </a:r>
          </a:p>
          <a:p>
            <a:pPr lvl="1"/>
            <a:r>
              <a:rPr lang="en-US" altLang="ko-KR" sz="1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v1.1 </a:t>
            </a:r>
            <a:r>
              <a:rPr lang="ko-KR" altLang="en-US" sz="1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데이터셋은 네이버 지식인을 크롤링하여 만들었습니다</a:t>
            </a:r>
            <a:r>
              <a:rPr lang="en-US" altLang="ko-KR" sz="1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.</a:t>
            </a:r>
          </a:p>
          <a:p>
            <a:pPr lvl="1"/>
            <a:r>
              <a:rPr lang="en-US" altLang="ko-KR" sz="1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[</a:t>
            </a:r>
            <a:r>
              <a:rPr lang="ko-KR" altLang="en-US" sz="1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네이버 지식인 베스트</a:t>
            </a:r>
            <a:r>
              <a:rPr lang="en-US" altLang="ko-KR" sz="1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](https://kin.naver.com/best/listaha.naver) </a:t>
            </a:r>
            <a:r>
              <a:rPr lang="ko-KR" altLang="en-US" sz="1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전체 질문을 수집하였습니다</a:t>
            </a:r>
            <a:r>
              <a:rPr lang="en-US" altLang="ko-KR" sz="1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.</a:t>
            </a:r>
          </a:p>
          <a:p>
            <a:endParaRPr lang="en-US" altLang="ko-KR" sz="10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r>
              <a:rPr lang="en-US" altLang="ko-KR" sz="1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2. </a:t>
            </a:r>
            <a:r>
              <a:rPr lang="ko-KR" altLang="en-US" sz="1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데이터 가공</a:t>
            </a:r>
          </a:p>
          <a:p>
            <a:pPr lvl="1"/>
            <a:r>
              <a:rPr lang="ko-KR" altLang="en-US" sz="1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실제 생성 데이터는 질문과 질문 본문</a:t>
            </a:r>
            <a:r>
              <a:rPr lang="en-US" altLang="ko-KR" sz="1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, </a:t>
            </a:r>
            <a:r>
              <a:rPr lang="ko-KR" altLang="en-US" sz="1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그리고 채택된 답변의 본문을 기반으로 새로 생성되었습니다</a:t>
            </a:r>
            <a:r>
              <a:rPr lang="en-US" altLang="ko-KR" sz="1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. </a:t>
            </a:r>
          </a:p>
          <a:p>
            <a:pPr lvl="1"/>
            <a:r>
              <a:rPr lang="ko-KR" altLang="en-US" sz="1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데이터를 </a:t>
            </a:r>
            <a:r>
              <a:rPr lang="en-US" altLang="ko-KR" sz="1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ChatGPT</a:t>
            </a:r>
            <a:r>
              <a:rPr lang="ko-KR" altLang="en-US" sz="1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를 통해 생성하였고</a:t>
            </a:r>
            <a:r>
              <a:rPr lang="en-US" altLang="ko-KR" sz="1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, </a:t>
            </a:r>
            <a:r>
              <a:rPr lang="ko-KR" altLang="en-US" sz="1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이때 </a:t>
            </a:r>
            <a:r>
              <a:rPr lang="en-US" altLang="ko-KR" sz="1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Batch Decoding</a:t>
            </a:r>
            <a:r>
              <a:rPr lang="ko-KR" altLang="en-US" sz="1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을 통해 생성하였습니다</a:t>
            </a:r>
            <a:r>
              <a:rPr lang="en-US" altLang="ko-KR" sz="1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.</a:t>
            </a:r>
          </a:p>
          <a:p>
            <a:pPr lvl="1"/>
            <a:r>
              <a:rPr lang="en-US" altLang="ko-KR" sz="1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&gt; </a:t>
            </a:r>
            <a:r>
              <a:rPr lang="ko-KR" altLang="en-US" sz="1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참고</a:t>
            </a:r>
            <a:r>
              <a:rPr lang="en-US" altLang="ko-KR" sz="1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: </a:t>
            </a:r>
            <a:r>
              <a:rPr lang="ko-KR" altLang="en-US" sz="1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기존 지식인 질문과 답변은 </a:t>
            </a:r>
            <a:r>
              <a:rPr lang="en-US" altLang="ko-KR" sz="1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ChatGPT</a:t>
            </a:r>
            <a:r>
              <a:rPr lang="ko-KR" altLang="en-US" sz="1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가 참조한 </a:t>
            </a:r>
            <a:r>
              <a:rPr lang="ko-KR" altLang="en-US" sz="1000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시드로</a:t>
            </a:r>
            <a:r>
              <a:rPr lang="ko-KR" altLang="en-US" sz="1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사용되었습니다</a:t>
            </a:r>
            <a:endParaRPr lang="en-US" altLang="ko-Kore-KR" sz="10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3235F8A-9043-9DDA-818F-B5F07D7637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855" y="3914653"/>
            <a:ext cx="4218915" cy="245695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D4C7639-0E97-1194-29DB-21C92308D7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3199" y="3914653"/>
            <a:ext cx="4305823" cy="249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4921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E3E5F1-6B97-9799-BFDB-F33CECD48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10531"/>
          </a:xfrm>
        </p:spPr>
        <p:txBody>
          <a:bodyPr>
            <a:normAutofit/>
          </a:bodyPr>
          <a:lstStyle/>
          <a:p>
            <a:pPr algn="ctr"/>
            <a:r>
              <a:rPr lang="en-US" altLang="ko-KR" sz="3200" b="1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  <a:cs typeface="Pretendard" panose="02000503000000020004" pitchFamily="2" charset="-127"/>
              </a:rPr>
              <a:t>KoAlpaca</a:t>
            </a:r>
            <a:endParaRPr kumimoji="1" lang="ko-Kore-KR" altLang="en-US" sz="32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276043D-CC3C-2E91-7C6A-8B2742A5E7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371600"/>
            <a:ext cx="8023738" cy="192718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 typeface="Wingdings" pitchFamily="2" charset="2"/>
              <a:buChar char="v"/>
            </a:pPr>
            <a:r>
              <a:rPr kumimoji="1" lang="ko-KR" altLang="en-US" sz="2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</a:t>
            </a:r>
            <a:r>
              <a:rPr kumimoji="1" lang="en-US" altLang="ko-KR" sz="2000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KoAlpaca</a:t>
            </a:r>
            <a:r>
              <a:rPr kumimoji="1" lang="ko-KR" altLang="en-US" sz="2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</a:t>
            </a:r>
            <a:r>
              <a:rPr kumimoji="1" lang="en-US" altLang="ko-KR" sz="2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v1.1b </a:t>
            </a:r>
            <a:r>
              <a:rPr kumimoji="1" lang="ko-KR" altLang="en-US" sz="2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맥락 이해</a:t>
            </a:r>
            <a:r>
              <a:rPr kumimoji="1" lang="en-US" altLang="ko-KR" sz="2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</a:t>
            </a:r>
            <a:r>
              <a:rPr kumimoji="1" lang="ko-KR" altLang="en-US" sz="2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가능</a:t>
            </a:r>
            <a:endParaRPr kumimoji="1" lang="en-US" altLang="ko-KR" sz="18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0D2C55-BB97-C427-DA73-5610437D3553}"/>
              </a:ext>
            </a:extLst>
          </p:cNvPr>
          <p:cNvSpPr txBox="1"/>
          <p:nvPr/>
        </p:nvSpPr>
        <p:spPr>
          <a:xfrm>
            <a:off x="0" y="1838512"/>
            <a:ext cx="9144000" cy="1785104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## </a:t>
            </a:r>
            <a:r>
              <a:rPr lang="ko-KR" altLang="en-US" sz="1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데이터셋 </a:t>
            </a:r>
            <a:r>
              <a:rPr lang="en-US" altLang="ko-KR" sz="1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v1.1 </a:t>
            </a:r>
            <a:r>
              <a:rPr lang="ko-KR" altLang="en-US" sz="1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제작 방법</a:t>
            </a:r>
          </a:p>
          <a:p>
            <a:r>
              <a:rPr lang="en-US" altLang="ko-KR" sz="1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	v1.1 </a:t>
            </a:r>
            <a:r>
              <a:rPr lang="ko-KR" altLang="en-US" sz="1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데이터셋은 기존 </a:t>
            </a:r>
            <a:r>
              <a:rPr lang="en-US" altLang="ko-KR" sz="1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Alpaca</a:t>
            </a:r>
            <a:r>
              <a:rPr lang="ko-KR" altLang="en-US" sz="1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모델이 대답을 짧게 하는 경향</a:t>
            </a:r>
            <a:r>
              <a:rPr lang="en-US" altLang="ko-KR" sz="1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, </a:t>
            </a:r>
            <a:r>
              <a:rPr lang="ko-KR" altLang="en-US" sz="1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그리고 맥락을 이해하지 못하는 경향을 개선하기 위해 제작되었습니다</a:t>
            </a:r>
            <a:r>
              <a:rPr lang="en-US" altLang="ko-KR" sz="1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.</a:t>
            </a:r>
          </a:p>
          <a:p>
            <a:endParaRPr lang="en-US" altLang="ko-KR" sz="10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r>
              <a:rPr lang="en-US" altLang="ko-KR" sz="1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1. </a:t>
            </a:r>
            <a:r>
              <a:rPr lang="ko-KR" altLang="en-US" sz="1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데이터셋 선정 및 수집</a:t>
            </a:r>
          </a:p>
          <a:p>
            <a:pPr lvl="1"/>
            <a:r>
              <a:rPr lang="en-US" altLang="ko-KR" sz="1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v1.1 </a:t>
            </a:r>
            <a:r>
              <a:rPr lang="ko-KR" altLang="en-US" sz="1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데이터셋은 네이버 지식인을 크롤링하여 만들었습니다</a:t>
            </a:r>
            <a:r>
              <a:rPr lang="en-US" altLang="ko-KR" sz="1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.</a:t>
            </a:r>
          </a:p>
          <a:p>
            <a:pPr lvl="1"/>
            <a:r>
              <a:rPr lang="en-US" altLang="ko-KR" sz="1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[</a:t>
            </a:r>
            <a:r>
              <a:rPr lang="ko-KR" altLang="en-US" sz="1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네이버 지식인 베스트</a:t>
            </a:r>
            <a:r>
              <a:rPr lang="en-US" altLang="ko-KR" sz="1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](https://kin.naver.com/best/listaha.naver) </a:t>
            </a:r>
            <a:r>
              <a:rPr lang="ko-KR" altLang="en-US" sz="1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전체 질문을 수집하였습니다</a:t>
            </a:r>
            <a:r>
              <a:rPr lang="en-US" altLang="ko-KR" sz="1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.</a:t>
            </a:r>
          </a:p>
          <a:p>
            <a:endParaRPr lang="en-US" altLang="ko-KR" sz="10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r>
              <a:rPr lang="en-US" altLang="ko-KR" sz="1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2. </a:t>
            </a:r>
            <a:r>
              <a:rPr lang="ko-KR" altLang="en-US" sz="1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데이터 가공</a:t>
            </a:r>
          </a:p>
          <a:p>
            <a:pPr lvl="1"/>
            <a:r>
              <a:rPr lang="ko-KR" altLang="en-US" sz="1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실제 생성 데이터는 질문과 질문 본문</a:t>
            </a:r>
            <a:r>
              <a:rPr lang="en-US" altLang="ko-KR" sz="1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, </a:t>
            </a:r>
            <a:r>
              <a:rPr lang="ko-KR" altLang="en-US" sz="1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그리고 채택된 답변의 본문을 기반으로 새로 생성되었습니다</a:t>
            </a:r>
            <a:r>
              <a:rPr lang="en-US" altLang="ko-KR" sz="1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. </a:t>
            </a:r>
          </a:p>
          <a:p>
            <a:pPr lvl="1"/>
            <a:r>
              <a:rPr lang="ko-KR" altLang="en-US" sz="1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데이터를 </a:t>
            </a:r>
            <a:r>
              <a:rPr lang="en-US" altLang="ko-KR" sz="1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ChatGPT</a:t>
            </a:r>
            <a:r>
              <a:rPr lang="ko-KR" altLang="en-US" sz="1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를 통해 생성하였고</a:t>
            </a:r>
            <a:r>
              <a:rPr lang="en-US" altLang="ko-KR" sz="1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, </a:t>
            </a:r>
            <a:r>
              <a:rPr lang="ko-KR" altLang="en-US" sz="1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이때 </a:t>
            </a:r>
            <a:r>
              <a:rPr lang="en-US" altLang="ko-KR" sz="1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Batch Decoding</a:t>
            </a:r>
            <a:r>
              <a:rPr lang="ko-KR" altLang="en-US" sz="1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을 통해 생성하였습니다</a:t>
            </a:r>
            <a:r>
              <a:rPr lang="en-US" altLang="ko-KR" sz="1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.</a:t>
            </a:r>
          </a:p>
          <a:p>
            <a:pPr lvl="1"/>
            <a:r>
              <a:rPr lang="en-US" altLang="ko-KR" sz="1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&gt; </a:t>
            </a:r>
            <a:r>
              <a:rPr lang="ko-KR" altLang="en-US" sz="1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참고</a:t>
            </a:r>
            <a:r>
              <a:rPr lang="en-US" altLang="ko-KR" sz="1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: </a:t>
            </a:r>
            <a:r>
              <a:rPr lang="ko-KR" altLang="en-US" sz="1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기존 지식인 질문과 답변은 </a:t>
            </a:r>
            <a:r>
              <a:rPr lang="en-US" altLang="ko-KR" sz="1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ChatGPT</a:t>
            </a:r>
            <a:r>
              <a:rPr lang="ko-KR" altLang="en-US" sz="1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가 참조한 </a:t>
            </a:r>
            <a:r>
              <a:rPr lang="ko-KR" altLang="en-US" sz="1000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시드로</a:t>
            </a:r>
            <a:r>
              <a:rPr lang="ko-KR" altLang="en-US" sz="1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사용되었습니다</a:t>
            </a:r>
            <a:endParaRPr lang="en-US" altLang="ko-Kore-KR" sz="10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ACCB84C-617B-2EA5-CAF8-2644C66C69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889" y="3765697"/>
            <a:ext cx="5216471" cy="3006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5926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E3E5F1-6B97-9799-BFDB-F33CECD48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10531"/>
          </a:xfrm>
        </p:spPr>
        <p:txBody>
          <a:bodyPr>
            <a:normAutofit fontScale="90000"/>
          </a:bodyPr>
          <a:lstStyle/>
          <a:p>
            <a:pPr algn="ctr"/>
            <a:r>
              <a:rPr kumimoji="1" lang="en" altLang="ko-KR" sz="3200" b="1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QLoRA</a:t>
            </a:r>
            <a:r>
              <a:rPr kumimoji="1" lang="ko-KR" altLang="en-US" sz="3200" b="1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로 </a:t>
            </a:r>
            <a:r>
              <a:rPr kumimoji="1" lang="en" altLang="ko-KR" sz="3200" b="1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Polyglot-ko 12.8B </a:t>
            </a:r>
            <a:r>
              <a:rPr kumimoji="1" lang="ko-KR" altLang="en-US" sz="3200" b="1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모델 </a:t>
            </a:r>
            <a:br>
              <a:rPr kumimoji="1" lang="en-US" altLang="ko-KR" sz="3200" b="1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</a:br>
            <a:r>
              <a:rPr kumimoji="1" lang="en" altLang="ko-KR" sz="3200" b="1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KoAlpaca</a:t>
            </a:r>
            <a:r>
              <a:rPr kumimoji="1" lang="en" altLang="ko-KR" sz="3200" b="1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v1.1a </a:t>
            </a:r>
            <a:r>
              <a:rPr kumimoji="1" lang="ko-KR" altLang="en-US" sz="3200" b="1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학습 </a:t>
            </a:r>
            <a:r>
              <a:rPr kumimoji="1" lang="en" altLang="ko-KR" sz="3200" b="1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with 4bit</a:t>
            </a:r>
            <a:endParaRPr kumimoji="1" lang="ko-Kore-KR" altLang="en-US" sz="32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67DA597-761B-FD7D-F41F-466708F3F9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5868"/>
          <a:stretch/>
        </p:blipFill>
        <p:spPr>
          <a:xfrm>
            <a:off x="180721" y="1980282"/>
            <a:ext cx="8782558" cy="265648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28D4153-4E77-3F7A-F0A4-4FBB11DCAD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721" y="4701543"/>
            <a:ext cx="8782558" cy="1241512"/>
          </a:xfrm>
          <a:prstGeom prst="rect">
            <a:avLst/>
          </a:prstGeom>
        </p:spPr>
      </p:pic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72C5CEB2-A289-C79E-0AA7-391BCFDFF2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371600"/>
            <a:ext cx="8023738" cy="480536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 typeface="Wingdings" pitchFamily="2" charset="2"/>
              <a:buChar char="v"/>
            </a:pPr>
            <a:r>
              <a:rPr kumimoji="1" lang="ko-KR" altLang="en-US" sz="2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학습 데이터</a:t>
            </a:r>
            <a:endParaRPr lang="en-US" altLang="ko-KR" sz="16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pPr lvl="1">
              <a:lnSpc>
                <a:spcPct val="100000"/>
              </a:lnSpc>
              <a:buFont typeface="Wingdings" pitchFamily="2" charset="2"/>
              <a:buChar char="v"/>
            </a:pPr>
            <a:endParaRPr lang="en-US" altLang="ko-KR" sz="16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pPr lvl="1">
              <a:lnSpc>
                <a:spcPct val="100000"/>
              </a:lnSpc>
              <a:buFont typeface="Wingdings" pitchFamily="2" charset="2"/>
              <a:buChar char="v"/>
            </a:pPr>
            <a:endParaRPr kumimoji="1" lang="en-US" altLang="ko-KR" sz="16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44425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E3E5F1-6B97-9799-BFDB-F33CECD48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10531"/>
          </a:xfrm>
        </p:spPr>
        <p:txBody>
          <a:bodyPr>
            <a:normAutofit/>
          </a:bodyPr>
          <a:lstStyle/>
          <a:p>
            <a:pPr algn="ctr"/>
            <a:r>
              <a:rPr kumimoji="1" lang="en" altLang="ko-KR" sz="3200" b="1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KoAlpaca</a:t>
            </a:r>
            <a:r>
              <a:rPr kumimoji="1" lang="en" altLang="ko-KR" sz="3200" b="1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v1.1a</a:t>
            </a:r>
            <a:endParaRPr kumimoji="1" lang="ko-Kore-KR" altLang="en-US" sz="32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728E88D-D336-E2EE-DC6F-A73D0775A7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2051744"/>
            <a:ext cx="7772400" cy="65982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41DE0C0-A044-EC2A-A9C8-1258E183122A}"/>
              </a:ext>
            </a:extLst>
          </p:cNvPr>
          <p:cNvSpPr txBox="1"/>
          <p:nvPr/>
        </p:nvSpPr>
        <p:spPr>
          <a:xfrm>
            <a:off x="685800" y="2907516"/>
            <a:ext cx="777240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ko-Kore-KR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{</a:t>
            </a:r>
            <a:r>
              <a:rPr lang="en" altLang="ko-Kore-KR" dirty="0">
                <a:solidFill>
                  <a:schemeClr val="accent2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'text</a:t>
            </a:r>
            <a:r>
              <a:rPr lang="en" altLang="ko-Kore-KR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': '### </a:t>
            </a:r>
            <a:r>
              <a:rPr lang="ko-KR" altLang="en-US" dirty="0">
                <a:solidFill>
                  <a:schemeClr val="accent1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질문</a:t>
            </a:r>
            <a:r>
              <a:rPr lang="en-US" altLang="ko-KR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: </a:t>
            </a:r>
            <a:r>
              <a:rPr lang="ko-KR" altLang="en-US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양파는 어떤 식물 부위인가요</a:t>
            </a:r>
            <a:r>
              <a:rPr lang="en-US" altLang="ko-KR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? </a:t>
            </a:r>
            <a:r>
              <a:rPr lang="ko-KR" altLang="en-US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그리고 고구마는 뿌리인가요</a:t>
            </a:r>
            <a:r>
              <a:rPr lang="en-US" altLang="ko-KR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?\</a:t>
            </a:r>
            <a:r>
              <a:rPr lang="en" altLang="ko-Kore-KR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n\n### </a:t>
            </a:r>
            <a:r>
              <a:rPr lang="ko-KR" altLang="en-US" dirty="0">
                <a:solidFill>
                  <a:schemeClr val="accent1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답변</a:t>
            </a:r>
            <a:r>
              <a:rPr lang="en-US" altLang="ko-KR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: </a:t>
            </a:r>
            <a:r>
              <a:rPr lang="ko-KR" altLang="en-US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양파는 잎이 아닌 식물의 줄기 부분입니다</a:t>
            </a:r>
            <a:r>
              <a:rPr lang="en-US" altLang="ko-KR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. </a:t>
            </a:r>
            <a:r>
              <a:rPr lang="ko-KR" altLang="en-US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고구마는 식물의 뿌리 부분입니다</a:t>
            </a:r>
            <a:r>
              <a:rPr lang="en-US" altLang="ko-KR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. \</a:t>
            </a:r>
            <a:r>
              <a:rPr lang="en" altLang="ko-Kore-KR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n\n</a:t>
            </a:r>
            <a:r>
              <a:rPr lang="ko-KR" altLang="en-US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식물의 부위의 구분에 대해 궁금해하는 분이라면 분명 이 질문에 대한 답을 찾고 있을 것입니다</a:t>
            </a:r>
            <a:r>
              <a:rPr lang="en-US" altLang="ko-KR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. </a:t>
            </a:r>
            <a:r>
              <a:rPr lang="ko-KR" altLang="en-US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양파는 잎이 아닌 줄기 부분입니다</a:t>
            </a:r>
            <a:r>
              <a:rPr lang="en-US" altLang="ko-KR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. </a:t>
            </a:r>
            <a:r>
              <a:rPr lang="ko-KR" altLang="en-US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고구마는 다른 질문과 답변에서 언급된 것과 같이 뿌리 부분입니다</a:t>
            </a:r>
            <a:r>
              <a:rPr lang="en-US" altLang="ko-KR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. </a:t>
            </a:r>
            <a:r>
              <a:rPr lang="ko-KR" altLang="en-US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따라서</a:t>
            </a:r>
            <a:r>
              <a:rPr lang="en-US" altLang="ko-KR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, </a:t>
            </a:r>
            <a:r>
              <a:rPr lang="ko-KR" altLang="en-US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양파는 식물의 줄기 부분이 되고</a:t>
            </a:r>
            <a:r>
              <a:rPr lang="en-US" altLang="ko-KR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, </a:t>
            </a:r>
            <a:r>
              <a:rPr lang="ko-KR" altLang="en-US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고구마는 식물의 뿌리 부분입니다</a:t>
            </a:r>
            <a:r>
              <a:rPr lang="en-US" altLang="ko-KR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.\</a:t>
            </a:r>
            <a:r>
              <a:rPr lang="en" altLang="ko-Kore-KR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n\n </a:t>
            </a:r>
            <a:r>
              <a:rPr lang="ko-KR" altLang="en-US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덧붙이는 답변</a:t>
            </a:r>
            <a:r>
              <a:rPr lang="en-US" altLang="ko-KR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: </a:t>
            </a:r>
            <a:r>
              <a:rPr lang="ko-KR" altLang="en-US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고구마 줄기도 </a:t>
            </a:r>
            <a:r>
              <a:rPr lang="ko-KR" altLang="en-US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볶아먹을</a:t>
            </a:r>
            <a:r>
              <a:rPr lang="ko-KR" altLang="en-US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수 있나요</a:t>
            </a:r>
            <a:r>
              <a:rPr lang="en-US" altLang="ko-KR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? \</a:t>
            </a:r>
            <a:r>
              <a:rPr lang="en" altLang="ko-Kore-KR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n\n</a:t>
            </a:r>
            <a:r>
              <a:rPr lang="ko-KR" altLang="en-US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고구마 줄기도 식용으로 </a:t>
            </a:r>
            <a:r>
              <a:rPr lang="ko-KR" altLang="en-US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볶아먹을</a:t>
            </a:r>
            <a:r>
              <a:rPr lang="ko-KR" altLang="en-US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수 있습니다</a:t>
            </a:r>
            <a:r>
              <a:rPr lang="en-US" altLang="ko-KR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. </a:t>
            </a:r>
            <a:r>
              <a:rPr lang="ko-KR" altLang="en-US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하지만 줄기 뿐만 아니라</a:t>
            </a:r>
            <a:r>
              <a:rPr lang="en-US" altLang="ko-KR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, </a:t>
            </a:r>
            <a:r>
              <a:rPr lang="ko-KR" altLang="en-US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잎</a:t>
            </a:r>
            <a:r>
              <a:rPr lang="en-US" altLang="ko-KR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, </a:t>
            </a:r>
            <a:r>
              <a:rPr lang="ko-KR" altLang="en-US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씨</a:t>
            </a:r>
            <a:r>
              <a:rPr lang="en-US" altLang="ko-KR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, </a:t>
            </a:r>
            <a:r>
              <a:rPr lang="ko-KR" altLang="en-US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뿌리까지 모든 부위가 식용으로 활용되기도 합니다</a:t>
            </a:r>
            <a:r>
              <a:rPr lang="en-US" altLang="ko-KR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. </a:t>
            </a:r>
            <a:r>
              <a:rPr lang="ko-KR" altLang="en-US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다만</a:t>
            </a:r>
            <a:r>
              <a:rPr lang="en-US" altLang="ko-KR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, </a:t>
            </a:r>
            <a:r>
              <a:rPr lang="ko-KR" altLang="en-US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한국에서는 일반적으로 뿌리 부분인 고구마를 주로 먹습니다</a:t>
            </a:r>
            <a:r>
              <a:rPr lang="en-US" altLang="ko-KR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.</a:t>
            </a:r>
            <a:r>
              <a:rPr lang="en-US" altLang="ko-KR" dirty="0">
                <a:solidFill>
                  <a:schemeClr val="accent1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&lt;|</a:t>
            </a:r>
            <a:r>
              <a:rPr lang="en" altLang="ko-Kore-KR" dirty="0" err="1">
                <a:solidFill>
                  <a:schemeClr val="accent1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endoftext</a:t>
            </a:r>
            <a:r>
              <a:rPr lang="en" altLang="ko-Kore-KR" dirty="0">
                <a:solidFill>
                  <a:schemeClr val="accent1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|&gt;</a:t>
            </a:r>
            <a:r>
              <a:rPr lang="en" altLang="ko-Kore-KR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'} </a:t>
            </a:r>
            <a:br>
              <a:rPr lang="en" altLang="ko-Kore-KR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</a:br>
            <a:endParaRPr lang="ko-Kore-KR" altLang="en-US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73AD95CA-303B-65D3-D091-657A14B6C6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371600"/>
            <a:ext cx="8023738" cy="480536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 typeface="Wingdings" pitchFamily="2" charset="2"/>
              <a:buChar char="v"/>
            </a:pPr>
            <a:r>
              <a:rPr kumimoji="1" lang="ko-KR" altLang="en-US" sz="2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학습 데이터</a:t>
            </a:r>
            <a:endParaRPr lang="en-US" altLang="ko-KR" sz="16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pPr lvl="1">
              <a:lnSpc>
                <a:spcPct val="100000"/>
              </a:lnSpc>
              <a:buFont typeface="Wingdings" pitchFamily="2" charset="2"/>
              <a:buChar char="v"/>
            </a:pPr>
            <a:endParaRPr lang="en-US" altLang="ko-KR" sz="16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pPr lvl="1">
              <a:lnSpc>
                <a:spcPct val="100000"/>
              </a:lnSpc>
              <a:buFont typeface="Wingdings" pitchFamily="2" charset="2"/>
              <a:buChar char="v"/>
            </a:pPr>
            <a:endParaRPr kumimoji="1" lang="en-US" altLang="ko-KR" sz="16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645796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E3E5F1-6B97-9799-BFDB-F33CECD48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10531"/>
          </a:xfrm>
        </p:spPr>
        <p:txBody>
          <a:bodyPr>
            <a:normAutofit/>
          </a:bodyPr>
          <a:lstStyle/>
          <a:p>
            <a:pPr algn="ctr"/>
            <a:r>
              <a:rPr kumimoji="1" lang="en" altLang="ko-KR" sz="3200" b="1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KoAlpaca</a:t>
            </a:r>
            <a:r>
              <a:rPr kumimoji="1" lang="en" altLang="ko-KR" sz="3200" b="1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v1.1a</a:t>
            </a:r>
            <a:endParaRPr kumimoji="1" lang="ko-Kore-KR" altLang="en-US" sz="3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1DE0C0-A044-EC2A-A9C8-1258E183122A}"/>
              </a:ext>
            </a:extLst>
          </p:cNvPr>
          <p:cNvSpPr txBox="1"/>
          <p:nvPr/>
        </p:nvSpPr>
        <p:spPr>
          <a:xfrm>
            <a:off x="685800" y="2551886"/>
            <a:ext cx="777240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ko-Kore-KR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{</a:t>
            </a:r>
            <a:r>
              <a:rPr lang="en" altLang="ko-Kore-KR" dirty="0">
                <a:solidFill>
                  <a:schemeClr val="accent2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'text</a:t>
            </a:r>
            <a:r>
              <a:rPr lang="en" altLang="ko-Kore-KR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': '### </a:t>
            </a:r>
            <a:r>
              <a:rPr lang="ko-KR" altLang="en-US" dirty="0">
                <a:solidFill>
                  <a:schemeClr val="accent1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질문</a:t>
            </a:r>
            <a:r>
              <a:rPr lang="en-US" altLang="ko-KR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: </a:t>
            </a:r>
            <a:r>
              <a:rPr lang="ko-KR" altLang="en-US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양파는 어떤 식물 부위인가요</a:t>
            </a:r>
            <a:r>
              <a:rPr lang="en-US" altLang="ko-KR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? </a:t>
            </a:r>
            <a:r>
              <a:rPr lang="ko-KR" altLang="en-US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그리고 고구마는 뿌리인가요</a:t>
            </a:r>
            <a:r>
              <a:rPr lang="en-US" altLang="ko-KR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?\</a:t>
            </a:r>
            <a:r>
              <a:rPr lang="en" altLang="ko-Kore-KR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n\n### </a:t>
            </a:r>
            <a:r>
              <a:rPr lang="ko-KR" altLang="en-US" dirty="0">
                <a:solidFill>
                  <a:schemeClr val="accent1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답변</a:t>
            </a:r>
            <a:r>
              <a:rPr lang="en-US" altLang="ko-KR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: </a:t>
            </a:r>
            <a:r>
              <a:rPr lang="ko-KR" altLang="en-US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양파는 잎이 아닌 식물의 줄기 부분입니다</a:t>
            </a:r>
            <a:r>
              <a:rPr lang="en-US" altLang="ko-KR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. </a:t>
            </a:r>
            <a:r>
              <a:rPr lang="ko-KR" altLang="en-US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고구마는 식물의 뿌리 부분입니다</a:t>
            </a:r>
            <a:r>
              <a:rPr lang="en-US" altLang="ko-KR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. \</a:t>
            </a:r>
            <a:r>
              <a:rPr lang="en" altLang="ko-Kore-KR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n\n</a:t>
            </a:r>
            <a:r>
              <a:rPr lang="ko-KR" altLang="en-US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식물의 부위의 구분에 대해 궁금해하는 분이라면 분명 이 질문에 대한 답을 찾고 있을 것입니다</a:t>
            </a:r>
            <a:r>
              <a:rPr lang="en-US" altLang="ko-KR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. </a:t>
            </a:r>
            <a:r>
              <a:rPr lang="ko-KR" altLang="en-US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양파는 잎이 아닌 줄기 부분입니다</a:t>
            </a:r>
            <a:r>
              <a:rPr lang="en-US" altLang="ko-KR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. </a:t>
            </a:r>
            <a:r>
              <a:rPr lang="ko-KR" altLang="en-US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고구마는 다른 질문과 답변에서 언급된 것과 같이 뿌리 부분입니다</a:t>
            </a:r>
            <a:r>
              <a:rPr lang="en-US" altLang="ko-KR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. </a:t>
            </a:r>
            <a:r>
              <a:rPr lang="ko-KR" altLang="en-US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따라서</a:t>
            </a:r>
            <a:r>
              <a:rPr lang="en-US" altLang="ko-KR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, </a:t>
            </a:r>
            <a:r>
              <a:rPr lang="ko-KR" altLang="en-US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양파는 식물의 줄기 부분이 되고</a:t>
            </a:r>
            <a:r>
              <a:rPr lang="en-US" altLang="ko-KR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, </a:t>
            </a:r>
            <a:r>
              <a:rPr lang="ko-KR" altLang="en-US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고구마는 식물의 뿌리 부분입니다</a:t>
            </a:r>
            <a:r>
              <a:rPr lang="en-US" altLang="ko-KR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.\</a:t>
            </a:r>
            <a:r>
              <a:rPr lang="en" altLang="ko-Kore-KR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n\n </a:t>
            </a:r>
            <a:r>
              <a:rPr lang="ko-KR" altLang="en-US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덧붙이는 답변</a:t>
            </a:r>
            <a:r>
              <a:rPr lang="en-US" altLang="ko-KR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: </a:t>
            </a:r>
            <a:r>
              <a:rPr lang="ko-KR" altLang="en-US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고구마 줄기도 </a:t>
            </a:r>
            <a:r>
              <a:rPr lang="ko-KR" altLang="en-US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볶아먹을</a:t>
            </a:r>
            <a:r>
              <a:rPr lang="ko-KR" altLang="en-US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수 있나요</a:t>
            </a:r>
            <a:r>
              <a:rPr lang="en-US" altLang="ko-KR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? \</a:t>
            </a:r>
            <a:r>
              <a:rPr lang="en" altLang="ko-Kore-KR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n\n</a:t>
            </a:r>
            <a:r>
              <a:rPr lang="ko-KR" altLang="en-US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고구마 줄기도 식용으로 </a:t>
            </a:r>
            <a:r>
              <a:rPr lang="ko-KR" altLang="en-US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볶아먹을</a:t>
            </a:r>
            <a:r>
              <a:rPr lang="ko-KR" altLang="en-US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수 있습니다</a:t>
            </a:r>
            <a:r>
              <a:rPr lang="en-US" altLang="ko-KR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. </a:t>
            </a:r>
            <a:r>
              <a:rPr lang="ko-KR" altLang="en-US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하지만 줄기 뿐만 아니라</a:t>
            </a:r>
            <a:r>
              <a:rPr lang="en-US" altLang="ko-KR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, </a:t>
            </a:r>
            <a:r>
              <a:rPr lang="ko-KR" altLang="en-US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잎</a:t>
            </a:r>
            <a:r>
              <a:rPr lang="en-US" altLang="ko-KR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, </a:t>
            </a:r>
            <a:r>
              <a:rPr lang="ko-KR" altLang="en-US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씨</a:t>
            </a:r>
            <a:r>
              <a:rPr lang="en-US" altLang="ko-KR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, </a:t>
            </a:r>
            <a:r>
              <a:rPr lang="ko-KR" altLang="en-US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뿌리까지 모든 부위가 식용으로 활용되기도 합니다</a:t>
            </a:r>
            <a:r>
              <a:rPr lang="en-US" altLang="ko-KR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. </a:t>
            </a:r>
            <a:r>
              <a:rPr lang="ko-KR" altLang="en-US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다만</a:t>
            </a:r>
            <a:r>
              <a:rPr lang="en-US" altLang="ko-KR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, </a:t>
            </a:r>
            <a:r>
              <a:rPr lang="ko-KR" altLang="en-US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한국에서는 일반적으로 뿌리 부분인 고구마를 주로 먹습니다</a:t>
            </a:r>
            <a:r>
              <a:rPr lang="en-US" altLang="ko-KR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.</a:t>
            </a:r>
            <a:r>
              <a:rPr lang="en-US" altLang="ko-KR" dirty="0">
                <a:solidFill>
                  <a:schemeClr val="accent1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&lt;|</a:t>
            </a:r>
            <a:r>
              <a:rPr lang="en" altLang="ko-Kore-KR" dirty="0" err="1">
                <a:solidFill>
                  <a:schemeClr val="accent1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endoftext</a:t>
            </a:r>
            <a:r>
              <a:rPr lang="en" altLang="ko-Kore-KR" dirty="0">
                <a:solidFill>
                  <a:schemeClr val="accent1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|&gt;</a:t>
            </a:r>
            <a:r>
              <a:rPr lang="en" altLang="ko-Kore-KR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'} </a:t>
            </a:r>
            <a:br>
              <a:rPr lang="en" altLang="ko-Kore-KR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</a:br>
            <a:endParaRPr lang="ko-Kore-KR" altLang="en-US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73AD95CA-303B-65D3-D091-657A14B6C6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371600"/>
            <a:ext cx="8023738" cy="480536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 typeface="Wingdings" pitchFamily="2" charset="2"/>
              <a:buChar char="v"/>
            </a:pPr>
            <a:r>
              <a:rPr kumimoji="1" lang="ko-KR" altLang="en-US" sz="2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학습 데이터</a:t>
            </a:r>
            <a:endParaRPr lang="en-US" altLang="ko-KR" sz="16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pPr lvl="1">
              <a:lnSpc>
                <a:spcPct val="100000"/>
              </a:lnSpc>
              <a:buFont typeface="Wingdings" pitchFamily="2" charset="2"/>
              <a:buChar char="v"/>
            </a:pPr>
            <a:endParaRPr lang="en-US" altLang="ko-KR" sz="16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pPr lvl="1">
              <a:lnSpc>
                <a:spcPct val="100000"/>
              </a:lnSpc>
              <a:buFont typeface="Wingdings" pitchFamily="2" charset="2"/>
              <a:buChar char="v"/>
            </a:pPr>
            <a:endParaRPr kumimoji="1" lang="en-US" altLang="ko-KR" sz="16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EF8D090-CE55-6051-FA87-BA8E0CBF89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966715"/>
            <a:ext cx="7772400" cy="38922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DE5DCED-B61F-3D48-BCAB-B091F6887D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5236708"/>
            <a:ext cx="7772400" cy="145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3142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5746</TotalTime>
  <Words>1745</Words>
  <Application>Microsoft Macintosh PowerPoint</Application>
  <PresentationFormat>화면 슬라이드 쇼(4:3)</PresentationFormat>
  <Paragraphs>265</Paragraphs>
  <Slides>32</Slides>
  <Notes>29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37" baseType="lpstr">
      <vt:lpstr>Arial</vt:lpstr>
      <vt:lpstr>GyeonggiTitleOTF Medium</vt:lpstr>
      <vt:lpstr>Wingdings</vt:lpstr>
      <vt:lpstr>GyeonggiTitleOTF Medium</vt:lpstr>
      <vt:lpstr>Office 테마</vt:lpstr>
      <vt:lpstr>PowerPoint 프레젠테이션</vt:lpstr>
      <vt:lpstr>KoAlpaca</vt:lpstr>
      <vt:lpstr>KoAlpaca</vt:lpstr>
      <vt:lpstr>KoAlpaca</vt:lpstr>
      <vt:lpstr>KoAlpaca</vt:lpstr>
      <vt:lpstr>KoAlpaca</vt:lpstr>
      <vt:lpstr>QLoRA로 Polyglot-ko 12.8B 모델  KoAlpaca v1.1a 학습 with 4bit</vt:lpstr>
      <vt:lpstr>KoAlpaca v1.1a</vt:lpstr>
      <vt:lpstr>KoAlpaca v1.1a</vt:lpstr>
      <vt:lpstr>KoAlpaca v1.1a</vt:lpstr>
      <vt:lpstr>KoAlpaca v1.1a</vt:lpstr>
      <vt:lpstr>KoAlpaca v1.1a</vt:lpstr>
      <vt:lpstr>KoAlpaca v1.1a</vt:lpstr>
      <vt:lpstr>KoAlpaca v1.1a</vt:lpstr>
      <vt:lpstr>KoAlpaca v1.1a</vt:lpstr>
      <vt:lpstr>vicuna</vt:lpstr>
      <vt:lpstr>vicuna</vt:lpstr>
      <vt:lpstr>vicuna</vt:lpstr>
      <vt:lpstr>vicuna</vt:lpstr>
      <vt:lpstr>vicuna</vt:lpstr>
      <vt:lpstr>vicuna</vt:lpstr>
      <vt:lpstr>vicuna</vt:lpstr>
      <vt:lpstr>vicuna</vt:lpstr>
      <vt:lpstr>vicuna</vt:lpstr>
      <vt:lpstr>vicuna</vt:lpstr>
      <vt:lpstr>vicuna</vt:lpstr>
      <vt:lpstr>vicuna</vt:lpstr>
      <vt:lpstr>vicuna</vt:lpstr>
      <vt:lpstr>vicuna</vt:lpstr>
      <vt:lpstr>vicuna</vt:lpstr>
      <vt:lpstr>vicuna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조희진</dc:creator>
  <cp:lastModifiedBy>조희진</cp:lastModifiedBy>
  <cp:revision>212</cp:revision>
  <dcterms:created xsi:type="dcterms:W3CDTF">2023-05-28T14:12:31Z</dcterms:created>
  <dcterms:modified xsi:type="dcterms:W3CDTF">2023-07-12T05:34:35Z</dcterms:modified>
</cp:coreProperties>
</file>